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5" r:id="rId2"/>
    <p:sldId id="256" r:id="rId3"/>
    <p:sldId id="257" r:id="rId4"/>
    <p:sldId id="258" r:id="rId5"/>
    <p:sldId id="271" r:id="rId6"/>
    <p:sldId id="259" r:id="rId7"/>
    <p:sldId id="260" r:id="rId8"/>
    <p:sldId id="273" r:id="rId9"/>
    <p:sldId id="261" r:id="rId10"/>
    <p:sldId id="272" r:id="rId11"/>
    <p:sldId id="262" r:id="rId12"/>
    <p:sldId id="263" r:id="rId13"/>
    <p:sldId id="264" r:id="rId14"/>
    <p:sldId id="265" r:id="rId15"/>
    <p:sldId id="266" r:id="rId16"/>
    <p:sldId id="267" r:id="rId17"/>
    <p:sldId id="274" r:id="rId18"/>
    <p:sldId id="268" r:id="rId19"/>
    <p:sldId id="269" r:id="rId20"/>
    <p:sldId id="270"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341"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07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96" b="0" i="0">
                <a:solidFill>
                  <a:srgbClr val="332C2C"/>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3196"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831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902497" y="6412929"/>
            <a:ext cx="4583613" cy="1501549"/>
          </a:xfrm>
          <a:prstGeom prst="rect">
            <a:avLst/>
          </a:prstGeom>
        </p:spPr>
        <p:txBody>
          <a:bodyPr vert="horz" wrap="square" lIns="0" tIns="13192" rIns="0" bIns="0" rtlCol="0">
            <a:spAutoFit/>
          </a:bodyPr>
          <a:lstStyle/>
          <a:p>
            <a:pPr algn="ctr">
              <a:spcBef>
                <a:spcPts val="104"/>
              </a:spcBef>
            </a:pPr>
            <a:r>
              <a:rPr sz="3196" spc="-91" dirty="0">
                <a:latin typeface="Cambria"/>
                <a:cs typeface="Cambria"/>
              </a:rPr>
              <a:t>Presented</a:t>
            </a:r>
            <a:r>
              <a:rPr sz="3196" spc="-52" dirty="0">
                <a:latin typeface="Cambria"/>
                <a:cs typeface="Cambria"/>
              </a:rPr>
              <a:t> </a:t>
            </a:r>
            <a:r>
              <a:rPr sz="3196" spc="-20" dirty="0">
                <a:latin typeface="Cambria"/>
                <a:cs typeface="Cambria"/>
              </a:rPr>
              <a:t>By:</a:t>
            </a:r>
            <a:endParaRPr sz="3196" dirty="0">
              <a:latin typeface="Cambria"/>
              <a:cs typeface="Cambria"/>
            </a:endParaRPr>
          </a:p>
          <a:p>
            <a:pPr algn="ctr">
              <a:lnSpc>
                <a:spcPct val="100000"/>
              </a:lnSpc>
            </a:pPr>
            <a:r>
              <a:rPr lang="en-GB" sz="3196" spc="-60" dirty="0">
                <a:latin typeface="Cambria"/>
                <a:cs typeface="Cambria"/>
              </a:rPr>
              <a:t>Roghit V </a:t>
            </a:r>
            <a:r>
              <a:rPr sz="3196" spc="-288" dirty="0">
                <a:latin typeface="Cambria"/>
                <a:cs typeface="Cambria"/>
              </a:rPr>
              <a:t>(19212</a:t>
            </a:r>
            <a:r>
              <a:rPr lang="en-GB" sz="3196" spc="-288" dirty="0">
                <a:latin typeface="Cambria"/>
                <a:cs typeface="Cambria"/>
              </a:rPr>
              <a:t>1011</a:t>
            </a:r>
            <a:r>
              <a:rPr sz="3196" spc="-288" dirty="0">
                <a:latin typeface="Cambria"/>
                <a:cs typeface="Cambria"/>
              </a:rPr>
              <a:t>)</a:t>
            </a:r>
            <a:endParaRPr sz="3196" dirty="0">
              <a:latin typeface="Cambria"/>
              <a:cs typeface="Cambria"/>
            </a:endParaRPr>
          </a:p>
          <a:p>
            <a:pPr algn="ctr">
              <a:spcBef>
                <a:spcPts val="60"/>
              </a:spcBef>
            </a:pPr>
            <a:r>
              <a:rPr lang="en-GB" sz="3196" spc="-44" dirty="0">
                <a:latin typeface="Cambria"/>
                <a:cs typeface="Cambria"/>
              </a:rPr>
              <a:t>Karthik K</a:t>
            </a:r>
            <a:r>
              <a:rPr sz="3196" spc="-88" dirty="0">
                <a:latin typeface="Cambria"/>
                <a:cs typeface="Cambria"/>
              </a:rPr>
              <a:t> </a:t>
            </a:r>
            <a:r>
              <a:rPr sz="3196" spc="-336" dirty="0">
                <a:latin typeface="Cambria"/>
                <a:cs typeface="Cambria"/>
              </a:rPr>
              <a:t>(192124</a:t>
            </a:r>
            <a:r>
              <a:rPr lang="en-GB" sz="3196" spc="-336" dirty="0">
                <a:latin typeface="Cambria"/>
                <a:cs typeface="Cambria"/>
              </a:rPr>
              <a:t>014</a:t>
            </a:r>
            <a:r>
              <a:rPr sz="3196" spc="-336" dirty="0">
                <a:latin typeface="Cambria"/>
                <a:cs typeface="Cambria"/>
              </a:rPr>
              <a:t>)</a:t>
            </a:r>
            <a:endParaRPr sz="3196" dirty="0">
              <a:latin typeface="Cambria"/>
              <a:cs typeface="Cambria"/>
            </a:endParaRPr>
          </a:p>
        </p:txBody>
      </p:sp>
      <p:sp>
        <p:nvSpPr>
          <p:cNvPr id="4" name="object 4"/>
          <p:cNvSpPr txBox="1"/>
          <p:nvPr/>
        </p:nvSpPr>
        <p:spPr>
          <a:xfrm>
            <a:off x="1738535" y="6412929"/>
            <a:ext cx="4298977" cy="996923"/>
          </a:xfrm>
          <a:prstGeom prst="rect">
            <a:avLst/>
          </a:prstGeom>
        </p:spPr>
        <p:txBody>
          <a:bodyPr vert="horz" wrap="square" lIns="0" tIns="13192" rIns="0" bIns="0" rtlCol="0">
            <a:spAutoFit/>
          </a:bodyPr>
          <a:lstStyle/>
          <a:p>
            <a:pPr marL="10147" marR="4059" indent="1222750">
              <a:spcBef>
                <a:spcPts val="104"/>
              </a:spcBef>
            </a:pPr>
            <a:r>
              <a:rPr sz="3196" dirty="0">
                <a:latin typeface="Cambria"/>
                <a:cs typeface="Cambria"/>
              </a:rPr>
              <a:t>Guided</a:t>
            </a:r>
            <a:r>
              <a:rPr sz="3196" spc="-112" dirty="0">
                <a:latin typeface="Cambria"/>
                <a:cs typeface="Cambria"/>
              </a:rPr>
              <a:t> </a:t>
            </a:r>
            <a:r>
              <a:rPr sz="3196" spc="-20" dirty="0">
                <a:latin typeface="Cambria"/>
                <a:cs typeface="Cambria"/>
              </a:rPr>
              <a:t>By: </a:t>
            </a:r>
            <a:r>
              <a:rPr sz="3196" spc="-68" dirty="0">
                <a:latin typeface="Cambria"/>
                <a:cs typeface="Cambria"/>
              </a:rPr>
              <a:t>Dr.Mary</a:t>
            </a:r>
            <a:r>
              <a:rPr sz="3196" spc="-108" dirty="0">
                <a:latin typeface="Cambria"/>
                <a:cs typeface="Cambria"/>
              </a:rPr>
              <a:t> </a:t>
            </a:r>
            <a:r>
              <a:rPr sz="3196" spc="-8" dirty="0">
                <a:latin typeface="Cambria"/>
                <a:cs typeface="Cambria"/>
              </a:rPr>
              <a:t>Harin</a:t>
            </a:r>
            <a:r>
              <a:rPr sz="3196" spc="-132" dirty="0">
                <a:latin typeface="Cambria"/>
                <a:cs typeface="Cambria"/>
              </a:rPr>
              <a:t> </a:t>
            </a:r>
            <a:r>
              <a:rPr sz="3196" spc="-56" dirty="0">
                <a:latin typeface="Cambria"/>
                <a:cs typeface="Cambria"/>
              </a:rPr>
              <a:t>Fernandez</a:t>
            </a:r>
            <a:endParaRPr sz="3196">
              <a:latin typeface="Cambria"/>
              <a:cs typeface="Cambria"/>
            </a:endParaRPr>
          </a:p>
        </p:txBody>
      </p:sp>
      <p:sp>
        <p:nvSpPr>
          <p:cNvPr id="5" name="object 5"/>
          <p:cNvSpPr txBox="1"/>
          <p:nvPr/>
        </p:nvSpPr>
        <p:spPr>
          <a:xfrm>
            <a:off x="486343" y="2648653"/>
            <a:ext cx="13703147" cy="2135315"/>
          </a:xfrm>
          <a:prstGeom prst="rect">
            <a:avLst/>
          </a:prstGeom>
        </p:spPr>
        <p:txBody>
          <a:bodyPr vert="horz" wrap="square" lIns="0" tIns="10147" rIns="0" bIns="0" rtlCol="0">
            <a:spAutoFit/>
          </a:bodyPr>
          <a:lstStyle/>
          <a:p>
            <a:pPr marR="101980" algn="ctr">
              <a:spcBef>
                <a:spcPts val="80"/>
              </a:spcBef>
            </a:pPr>
            <a:r>
              <a:rPr sz="3835" spc="-136" dirty="0">
                <a:latin typeface="Cambria"/>
                <a:cs typeface="Cambria"/>
              </a:rPr>
              <a:t>CSA4002</a:t>
            </a:r>
            <a:r>
              <a:rPr sz="3835" spc="-91" dirty="0">
                <a:latin typeface="Cambria"/>
                <a:cs typeface="Cambria"/>
              </a:rPr>
              <a:t> </a:t>
            </a:r>
            <a:r>
              <a:rPr sz="3835" dirty="0">
                <a:latin typeface="Cambria"/>
                <a:cs typeface="Cambria"/>
              </a:rPr>
              <a:t>-</a:t>
            </a:r>
            <a:r>
              <a:rPr sz="3835" spc="-88" dirty="0">
                <a:latin typeface="Cambria"/>
                <a:cs typeface="Cambria"/>
              </a:rPr>
              <a:t> </a:t>
            </a:r>
            <a:r>
              <a:rPr sz="3835" spc="-80" dirty="0">
                <a:latin typeface="Cambria"/>
                <a:cs typeface="Cambria"/>
              </a:rPr>
              <a:t>MANAGEMENT</a:t>
            </a:r>
            <a:r>
              <a:rPr sz="3835" spc="-88" dirty="0">
                <a:latin typeface="Cambria"/>
                <a:cs typeface="Cambria"/>
              </a:rPr>
              <a:t> </a:t>
            </a:r>
            <a:r>
              <a:rPr sz="3835" spc="-76" dirty="0">
                <a:latin typeface="Cambria"/>
                <a:cs typeface="Cambria"/>
              </a:rPr>
              <a:t>INFORMATION</a:t>
            </a:r>
            <a:r>
              <a:rPr sz="3835" spc="-88" dirty="0">
                <a:latin typeface="Cambria"/>
                <a:cs typeface="Cambria"/>
              </a:rPr>
              <a:t> </a:t>
            </a:r>
            <a:r>
              <a:rPr sz="3835" spc="-8" dirty="0">
                <a:latin typeface="Cambria"/>
                <a:cs typeface="Cambria"/>
              </a:rPr>
              <a:t>SYSTEM</a:t>
            </a:r>
            <a:endParaRPr lang="en-GB" sz="3835" spc="-8" dirty="0">
              <a:latin typeface="Cambria"/>
              <a:cs typeface="Cambria"/>
            </a:endParaRPr>
          </a:p>
          <a:p>
            <a:pPr marR="101980" algn="ctr">
              <a:spcBef>
                <a:spcPts val="80"/>
              </a:spcBef>
            </a:pPr>
            <a:endParaRPr sz="3835" dirty="0">
              <a:latin typeface="Cambria"/>
              <a:cs typeface="Cambria"/>
            </a:endParaRPr>
          </a:p>
          <a:p>
            <a:pPr marL="0" indent="0" algn="ctr">
              <a:lnSpc>
                <a:spcPts val="8010"/>
              </a:lnSpc>
              <a:buNone/>
            </a:pPr>
            <a:r>
              <a:rPr lang="en-US" sz="4800" b="1" dirty="0">
                <a:solidFill>
                  <a:srgbClr val="413420"/>
                </a:solidFill>
                <a:ea typeface="NotoSerif-NotoSerif-Bold" pitchFamily="34" charset="-122"/>
                <a:cs typeface="NotoSerif-NotoSerif-Bold" pitchFamily="34" charset="-120"/>
              </a:rPr>
              <a:t>MIS for Agricultural Supply Chain Management</a:t>
            </a:r>
            <a:endParaRPr lang="en-US" sz="4800" b="1" dirty="0"/>
          </a:p>
        </p:txBody>
      </p:sp>
      <p:pic>
        <p:nvPicPr>
          <p:cNvPr id="6" name="object 6"/>
          <p:cNvPicPr/>
          <p:nvPr/>
        </p:nvPicPr>
        <p:blipFill>
          <a:blip r:embed="rId2" cstate="print"/>
          <a:stretch>
            <a:fillRect/>
          </a:stretch>
        </p:blipFill>
        <p:spPr>
          <a:xfrm>
            <a:off x="332860" y="406040"/>
            <a:ext cx="3067073" cy="827415"/>
          </a:xfrm>
          <a:prstGeom prst="rect">
            <a:avLst/>
          </a:prstGeom>
        </p:spPr>
      </p:pic>
      <p:sp>
        <p:nvSpPr>
          <p:cNvPr id="8" name="Title 7">
            <a:extLst>
              <a:ext uri="{FF2B5EF4-FFF2-40B4-BE49-F238E27FC236}">
                <a16:creationId xmlns:a16="http://schemas.microsoft.com/office/drawing/2014/main" id="{E6D0D805-71D3-FFDB-74F3-18FAC4D25F37}"/>
              </a:ext>
            </a:extLst>
          </p:cNvPr>
          <p:cNvSpPr>
            <a:spLocks noGrp="1"/>
          </p:cNvSpPr>
          <p:nvPr>
            <p:ph type="title"/>
          </p:nvPr>
        </p:nvSpPr>
        <p:spPr/>
        <p:txBody>
          <a:bodyPr/>
          <a:lstStyle/>
          <a:p>
            <a:r>
              <a:rPr lang="en-GB" dirty="0"/>
              <a:t>                                                                                                                         </a:t>
            </a:r>
            <a:br>
              <a:rPr lang="en-GB" dirty="0"/>
            </a:br>
            <a:r>
              <a:rPr lang="en-GB" dirty="0"/>
              <a:t>													                                                 </a:t>
            </a:r>
            <a:r>
              <a:rPr lang="en-GB" b="1" dirty="0"/>
              <a:t>SIMATS ENGINEERING COLLEGE</a:t>
            </a:r>
            <a:endParaRPr lang="en-IN"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8BA2A8-301C-EC49-D967-9EED106DE728}"/>
              </a:ext>
            </a:extLst>
          </p:cNvPr>
          <p:cNvPicPr>
            <a:picLocks noChangeAspect="1"/>
          </p:cNvPicPr>
          <p:nvPr/>
        </p:nvPicPr>
        <p:blipFill>
          <a:blip r:embed="rId2"/>
          <a:stretch>
            <a:fillRect/>
          </a:stretch>
        </p:blipFill>
        <p:spPr>
          <a:xfrm>
            <a:off x="984201" y="816677"/>
            <a:ext cx="12661997" cy="6727919"/>
          </a:xfrm>
          <a:prstGeom prst="rect">
            <a:avLst/>
          </a:prstGeom>
        </p:spPr>
      </p:pic>
    </p:spTree>
    <p:extLst>
      <p:ext uri="{BB962C8B-B14F-4D97-AF65-F5344CB8AC3E}">
        <p14:creationId xmlns:p14="http://schemas.microsoft.com/office/powerpoint/2010/main" val="91856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558784" y="3767328"/>
            <a:ext cx="539496" cy="539496"/>
          </a:xfrm>
          <a:prstGeom prst="rect">
            <a:avLst/>
          </a:prstGeom>
        </p:spPr>
      </p:pic>
      <p:pic>
        <p:nvPicPr>
          <p:cNvPr id="5" name="Image 3" descr="preencoded.png"/>
          <p:cNvPicPr>
            <a:picLocks noChangeAspect="1"/>
          </p:cNvPicPr>
          <p:nvPr/>
        </p:nvPicPr>
        <p:blipFill>
          <a:blip r:embed="rId5"/>
          <a:stretch>
            <a:fillRect/>
          </a:stretch>
        </p:blipFill>
        <p:spPr>
          <a:xfrm>
            <a:off x="11292840" y="3767328"/>
            <a:ext cx="539496" cy="539496"/>
          </a:xfrm>
          <a:prstGeom prst="rect">
            <a:avLst/>
          </a:prstGeom>
        </p:spPr>
      </p:pic>
      <p:pic>
        <p:nvPicPr>
          <p:cNvPr id="6" name="Image 4" descr="preencoded.png"/>
          <p:cNvPicPr>
            <a:picLocks noChangeAspect="1"/>
          </p:cNvPicPr>
          <p:nvPr/>
        </p:nvPicPr>
        <p:blipFill>
          <a:blip r:embed="rId5"/>
          <a:stretch>
            <a:fillRect/>
          </a:stretch>
        </p:blipFill>
        <p:spPr>
          <a:xfrm>
            <a:off x="5824728" y="3767328"/>
            <a:ext cx="539496" cy="539496"/>
          </a:xfrm>
          <a:prstGeom prst="rect">
            <a:avLst/>
          </a:prstGeom>
        </p:spPr>
      </p:pic>
      <p:sp>
        <p:nvSpPr>
          <p:cNvPr id="7" name="Text 0"/>
          <p:cNvSpPr/>
          <p:nvPr/>
        </p:nvSpPr>
        <p:spPr>
          <a:xfrm>
            <a:off x="8741664" y="3886200"/>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2</a:t>
            </a:r>
            <a:endParaRPr lang="en-US" sz="2320" dirty="0"/>
          </a:p>
        </p:txBody>
      </p:sp>
      <p:sp>
        <p:nvSpPr>
          <p:cNvPr id="8" name="Text 1"/>
          <p:cNvSpPr/>
          <p:nvPr/>
        </p:nvSpPr>
        <p:spPr>
          <a:xfrm>
            <a:off x="11475720" y="3886200"/>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3</a:t>
            </a:r>
            <a:endParaRPr lang="en-US" sz="2320" dirty="0"/>
          </a:p>
        </p:txBody>
      </p:sp>
      <p:sp>
        <p:nvSpPr>
          <p:cNvPr id="9" name="Text 2"/>
          <p:cNvSpPr/>
          <p:nvPr/>
        </p:nvSpPr>
        <p:spPr>
          <a:xfrm>
            <a:off x="6007608" y="3886200"/>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1</a:t>
            </a:r>
            <a:endParaRPr lang="en-US" sz="2320" dirty="0"/>
          </a:p>
        </p:txBody>
      </p:sp>
      <p:sp>
        <p:nvSpPr>
          <p:cNvPr id="10" name="Text 3"/>
          <p:cNvSpPr/>
          <p:nvPr/>
        </p:nvSpPr>
        <p:spPr>
          <a:xfrm>
            <a:off x="12124944" y="5020056"/>
            <a:ext cx="1645920"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To inform stakeholders.</a:t>
            </a:r>
            <a:endParaRPr lang="en-US" sz="1850" dirty="0"/>
          </a:p>
        </p:txBody>
      </p:sp>
      <p:sp>
        <p:nvSpPr>
          <p:cNvPr id="11" name="Text 4"/>
          <p:cNvSpPr/>
          <p:nvPr/>
        </p:nvSpPr>
        <p:spPr>
          <a:xfrm>
            <a:off x="9390888" y="5020056"/>
            <a:ext cx="1645920"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For better forecasting.</a:t>
            </a:r>
            <a:endParaRPr lang="en-US" sz="1850" dirty="0"/>
          </a:p>
        </p:txBody>
      </p:sp>
      <p:sp>
        <p:nvSpPr>
          <p:cNvPr id="12" name="Text 5"/>
          <p:cNvSpPr/>
          <p:nvPr/>
        </p:nvSpPr>
        <p:spPr>
          <a:xfrm>
            <a:off x="12124944" y="3767328"/>
            <a:ext cx="1645920"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Price Fluctuation Alerts</a:t>
            </a:r>
            <a:endParaRPr lang="en-US" sz="2320" dirty="0"/>
          </a:p>
        </p:txBody>
      </p:sp>
      <p:sp>
        <p:nvSpPr>
          <p:cNvPr id="13" name="Text 6"/>
          <p:cNvSpPr/>
          <p:nvPr/>
        </p:nvSpPr>
        <p:spPr>
          <a:xfrm>
            <a:off x="6656832" y="5020056"/>
            <a:ext cx="1645920"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Based on supply and demand.</a:t>
            </a:r>
            <a:endParaRPr lang="en-US" sz="1850" dirty="0"/>
          </a:p>
        </p:txBody>
      </p:sp>
      <p:sp>
        <p:nvSpPr>
          <p:cNvPr id="14" name="Text 7"/>
          <p:cNvSpPr/>
          <p:nvPr/>
        </p:nvSpPr>
        <p:spPr>
          <a:xfrm>
            <a:off x="9390888" y="3767328"/>
            <a:ext cx="1645920"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Historical Pricing Trends</a:t>
            </a:r>
            <a:endParaRPr lang="en-US" sz="2320" dirty="0"/>
          </a:p>
        </p:txBody>
      </p:sp>
      <p:sp>
        <p:nvSpPr>
          <p:cNvPr id="15" name="Text 8"/>
          <p:cNvSpPr/>
          <p:nvPr/>
        </p:nvSpPr>
        <p:spPr>
          <a:xfrm>
            <a:off x="5815584" y="2487168"/>
            <a:ext cx="7973568"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Real-time Pricing Analytics</a:t>
            </a:r>
            <a:endParaRPr lang="en-US" sz="4640" dirty="0"/>
          </a:p>
        </p:txBody>
      </p:sp>
      <p:sp>
        <p:nvSpPr>
          <p:cNvPr id="16" name="Text 9"/>
          <p:cNvSpPr/>
          <p:nvPr/>
        </p:nvSpPr>
        <p:spPr>
          <a:xfrm>
            <a:off x="6656832" y="3767328"/>
            <a:ext cx="1645920"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Dynamic Pricing Models</a:t>
            </a:r>
            <a:endParaRPr lang="en-US" sz="232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558784" y="3282696"/>
            <a:ext cx="2468880" cy="3666744"/>
          </a:xfrm>
          <a:prstGeom prst="rect">
            <a:avLst/>
          </a:prstGeom>
        </p:spPr>
      </p:pic>
      <p:pic>
        <p:nvPicPr>
          <p:cNvPr id="5" name="Image 3" descr="preencoded.png"/>
          <p:cNvPicPr>
            <a:picLocks noChangeAspect="1"/>
          </p:cNvPicPr>
          <p:nvPr/>
        </p:nvPicPr>
        <p:blipFill>
          <a:blip r:embed="rId5"/>
          <a:stretch>
            <a:fillRect/>
          </a:stretch>
        </p:blipFill>
        <p:spPr>
          <a:xfrm>
            <a:off x="5824728" y="3282696"/>
            <a:ext cx="2468880" cy="3666744"/>
          </a:xfrm>
          <a:prstGeom prst="rect">
            <a:avLst/>
          </a:prstGeom>
        </p:spPr>
      </p:pic>
      <p:pic>
        <p:nvPicPr>
          <p:cNvPr id="6" name="Image 4" descr="preencoded.png"/>
          <p:cNvPicPr>
            <a:picLocks noChangeAspect="1"/>
          </p:cNvPicPr>
          <p:nvPr/>
        </p:nvPicPr>
        <p:blipFill>
          <a:blip r:embed="rId5"/>
          <a:stretch>
            <a:fillRect/>
          </a:stretch>
        </p:blipFill>
        <p:spPr>
          <a:xfrm>
            <a:off x="11292840" y="3282696"/>
            <a:ext cx="2468880" cy="3666744"/>
          </a:xfrm>
          <a:prstGeom prst="rect">
            <a:avLst/>
          </a:prstGeom>
        </p:spPr>
      </p:pic>
      <p:sp>
        <p:nvSpPr>
          <p:cNvPr id="7" name="Text 0"/>
          <p:cNvSpPr/>
          <p:nvPr/>
        </p:nvSpPr>
        <p:spPr>
          <a:xfrm>
            <a:off x="6080760" y="4773168"/>
            <a:ext cx="1975104" cy="160020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Identification of crop demand fluctuations throughout the year.</a:t>
            </a:r>
            <a:endParaRPr lang="en-US" sz="1850" dirty="0"/>
          </a:p>
        </p:txBody>
      </p:sp>
      <p:sp>
        <p:nvSpPr>
          <p:cNvPr id="8" name="Text 1"/>
          <p:cNvSpPr/>
          <p:nvPr/>
        </p:nvSpPr>
        <p:spPr>
          <a:xfrm>
            <a:off x="6080760" y="3529584"/>
            <a:ext cx="1975104" cy="1106424"/>
          </a:xfrm>
          <a:prstGeom prst="rect">
            <a:avLst/>
          </a:prstGeom>
          <a:noFill/>
          <a:ln/>
        </p:spPr>
        <p:txBody>
          <a:bodyPr wrap="squar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Seasonal Demand Patterns</a:t>
            </a:r>
            <a:endParaRPr lang="en-US" sz="2320" dirty="0"/>
          </a:p>
        </p:txBody>
      </p:sp>
      <p:sp>
        <p:nvSpPr>
          <p:cNvPr id="9" name="Text 2"/>
          <p:cNvSpPr/>
          <p:nvPr/>
        </p:nvSpPr>
        <p:spPr>
          <a:xfrm>
            <a:off x="8814816" y="3529584"/>
            <a:ext cx="1975104" cy="1106424"/>
          </a:xfrm>
          <a:prstGeom prst="rect">
            <a:avLst/>
          </a:prstGeom>
          <a:noFill/>
          <a:ln/>
        </p:spPr>
        <p:txBody>
          <a:bodyPr wrap="squar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Consumer Preference Analysis</a:t>
            </a:r>
            <a:endParaRPr lang="en-US" sz="2320" dirty="0"/>
          </a:p>
        </p:txBody>
      </p:sp>
      <p:sp>
        <p:nvSpPr>
          <p:cNvPr id="10" name="Text 3"/>
          <p:cNvSpPr/>
          <p:nvPr/>
        </p:nvSpPr>
        <p:spPr>
          <a:xfrm>
            <a:off x="11548872" y="4407408"/>
            <a:ext cx="1975104" cy="160020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Forecasting future crop needs for effective planning.</a:t>
            </a:r>
            <a:endParaRPr lang="en-US" sz="1850" dirty="0"/>
          </a:p>
        </p:txBody>
      </p:sp>
      <p:sp>
        <p:nvSpPr>
          <p:cNvPr id="11" name="Text 4"/>
          <p:cNvSpPr/>
          <p:nvPr/>
        </p:nvSpPr>
        <p:spPr>
          <a:xfrm>
            <a:off x="5815584" y="1527048"/>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Crop Demand Trends Analysis</a:t>
            </a:r>
            <a:endParaRPr lang="en-US" sz="4640" dirty="0"/>
          </a:p>
        </p:txBody>
      </p:sp>
      <p:sp>
        <p:nvSpPr>
          <p:cNvPr id="12" name="Text 5"/>
          <p:cNvSpPr/>
          <p:nvPr/>
        </p:nvSpPr>
        <p:spPr>
          <a:xfrm>
            <a:off x="11548872" y="3529584"/>
            <a:ext cx="1975104" cy="740664"/>
          </a:xfrm>
          <a:prstGeom prst="rect">
            <a:avLst/>
          </a:prstGeom>
          <a:noFill/>
          <a:ln/>
        </p:spPr>
        <p:txBody>
          <a:bodyPr wrap="squar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Predictive Analytics</a:t>
            </a:r>
            <a:endParaRPr lang="en-US" sz="2320" dirty="0"/>
          </a:p>
        </p:txBody>
      </p:sp>
      <p:sp>
        <p:nvSpPr>
          <p:cNvPr id="13" name="Text 6"/>
          <p:cNvSpPr/>
          <p:nvPr/>
        </p:nvSpPr>
        <p:spPr>
          <a:xfrm>
            <a:off x="8814816" y="4773168"/>
            <a:ext cx="1975104" cy="192024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Utilizing data mining techniques to understand consumer choices.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3355848"/>
          </a:xfrm>
          <a:prstGeom prst="rect">
            <a:avLst/>
          </a:prstGeom>
        </p:spPr>
      </p:pic>
      <p:pic>
        <p:nvPicPr>
          <p:cNvPr id="4" name="Image 2" descr="preencoded.png"/>
          <p:cNvPicPr>
            <a:picLocks noChangeAspect="1"/>
          </p:cNvPicPr>
          <p:nvPr/>
        </p:nvPicPr>
        <p:blipFill>
          <a:blip r:embed="rId5"/>
          <a:stretch>
            <a:fillRect/>
          </a:stretch>
        </p:blipFill>
        <p:spPr>
          <a:xfrm>
            <a:off x="5257800" y="5056632"/>
            <a:ext cx="4123944" cy="2020824"/>
          </a:xfrm>
          <a:prstGeom prst="rect">
            <a:avLst/>
          </a:prstGeom>
        </p:spPr>
      </p:pic>
      <p:pic>
        <p:nvPicPr>
          <p:cNvPr id="5" name="Image 3" descr="preencoded.png"/>
          <p:cNvPicPr>
            <a:picLocks noChangeAspect="1"/>
          </p:cNvPicPr>
          <p:nvPr/>
        </p:nvPicPr>
        <p:blipFill>
          <a:blip r:embed="rId5"/>
          <a:stretch>
            <a:fillRect/>
          </a:stretch>
        </p:blipFill>
        <p:spPr>
          <a:xfrm>
            <a:off x="877824" y="5056632"/>
            <a:ext cx="4123944" cy="2020824"/>
          </a:xfrm>
          <a:prstGeom prst="rect">
            <a:avLst/>
          </a:prstGeom>
        </p:spPr>
      </p:pic>
      <p:pic>
        <p:nvPicPr>
          <p:cNvPr id="6" name="Image 4" descr="preencoded.png"/>
          <p:cNvPicPr>
            <a:picLocks noChangeAspect="1"/>
          </p:cNvPicPr>
          <p:nvPr/>
        </p:nvPicPr>
        <p:blipFill>
          <a:blip r:embed="rId5"/>
          <a:stretch>
            <a:fillRect/>
          </a:stretch>
        </p:blipFill>
        <p:spPr>
          <a:xfrm>
            <a:off x="9646920" y="5056632"/>
            <a:ext cx="4123944" cy="2020824"/>
          </a:xfrm>
          <a:prstGeom prst="rect">
            <a:avLst/>
          </a:prstGeom>
        </p:spPr>
      </p:pic>
      <p:sp>
        <p:nvSpPr>
          <p:cNvPr id="7" name="Text 0"/>
          <p:cNvSpPr/>
          <p:nvPr/>
        </p:nvSpPr>
        <p:spPr>
          <a:xfrm>
            <a:off x="5513832" y="5303520"/>
            <a:ext cx="3621024" cy="740664"/>
          </a:xfrm>
          <a:prstGeom prst="rect">
            <a:avLst/>
          </a:prstGeom>
          <a:noFill/>
          <a:ln/>
        </p:spPr>
        <p:txBody>
          <a:bodyPr wrap="squar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Enhanced Inventory Management</a:t>
            </a:r>
            <a:endParaRPr lang="en-US" sz="2320" dirty="0"/>
          </a:p>
        </p:txBody>
      </p:sp>
      <p:sp>
        <p:nvSpPr>
          <p:cNvPr id="8" name="Text 1"/>
          <p:cNvSpPr/>
          <p:nvPr/>
        </p:nvSpPr>
        <p:spPr>
          <a:xfrm>
            <a:off x="5513832" y="6190488"/>
            <a:ext cx="362102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Optimize stock levels and reduce waste.</a:t>
            </a:r>
            <a:endParaRPr lang="en-US" sz="1850" dirty="0"/>
          </a:p>
        </p:txBody>
      </p:sp>
      <p:sp>
        <p:nvSpPr>
          <p:cNvPr id="9" name="Text 2"/>
          <p:cNvSpPr/>
          <p:nvPr/>
        </p:nvSpPr>
        <p:spPr>
          <a:xfrm>
            <a:off x="859536" y="4041648"/>
            <a:ext cx="12920472"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Integration with ERP Systems</a:t>
            </a:r>
            <a:endParaRPr lang="en-US" sz="4640" dirty="0"/>
          </a:p>
        </p:txBody>
      </p:sp>
      <p:sp>
        <p:nvSpPr>
          <p:cNvPr id="10" name="Text 3"/>
          <p:cNvSpPr/>
          <p:nvPr/>
        </p:nvSpPr>
        <p:spPr>
          <a:xfrm>
            <a:off x="9893808" y="5303520"/>
            <a:ext cx="3621024" cy="740664"/>
          </a:xfrm>
          <a:prstGeom prst="rect">
            <a:avLst/>
          </a:prstGeom>
          <a:noFill/>
          <a:ln/>
        </p:spPr>
        <p:txBody>
          <a:bodyPr wrap="squar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Improved Financial Tracking</a:t>
            </a:r>
            <a:endParaRPr lang="en-US" sz="2320" dirty="0"/>
          </a:p>
        </p:txBody>
      </p:sp>
      <p:sp>
        <p:nvSpPr>
          <p:cNvPr id="11" name="Text 4"/>
          <p:cNvSpPr/>
          <p:nvPr/>
        </p:nvSpPr>
        <p:spPr>
          <a:xfrm>
            <a:off x="1124712" y="5815584"/>
            <a:ext cx="362102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Achieve efficiency through integrated data flow.</a:t>
            </a:r>
            <a:endParaRPr lang="en-US" sz="1850" dirty="0"/>
          </a:p>
        </p:txBody>
      </p:sp>
      <p:sp>
        <p:nvSpPr>
          <p:cNvPr id="12" name="Text 5"/>
          <p:cNvSpPr/>
          <p:nvPr/>
        </p:nvSpPr>
        <p:spPr>
          <a:xfrm>
            <a:off x="9893808" y="6190488"/>
            <a:ext cx="362102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Gain insights into financial performance and reporting.</a:t>
            </a:r>
            <a:endParaRPr lang="en-US" sz="1850" dirty="0"/>
          </a:p>
        </p:txBody>
      </p:sp>
      <p:sp>
        <p:nvSpPr>
          <p:cNvPr id="13" name="Text 6"/>
          <p:cNvSpPr/>
          <p:nvPr/>
        </p:nvSpPr>
        <p:spPr>
          <a:xfrm>
            <a:off x="1124712" y="5303520"/>
            <a:ext cx="362102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Streamlined Operations</a:t>
            </a:r>
            <a:endParaRPr lang="en-US" sz="232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3355848"/>
          </a:xfrm>
          <a:prstGeom prst="rect">
            <a:avLst/>
          </a:prstGeom>
        </p:spPr>
      </p:pic>
      <p:pic>
        <p:nvPicPr>
          <p:cNvPr id="4" name="Image 2" descr="preencoded.png"/>
          <p:cNvPicPr>
            <a:picLocks noChangeAspect="1"/>
          </p:cNvPicPr>
          <p:nvPr/>
        </p:nvPicPr>
        <p:blipFill>
          <a:blip r:embed="rId5"/>
          <a:stretch>
            <a:fillRect/>
          </a:stretch>
        </p:blipFill>
        <p:spPr>
          <a:xfrm>
            <a:off x="9720072" y="5056632"/>
            <a:ext cx="813816" cy="813816"/>
          </a:xfrm>
          <a:prstGeom prst="rect">
            <a:avLst/>
          </a:prstGeom>
        </p:spPr>
      </p:pic>
      <p:pic>
        <p:nvPicPr>
          <p:cNvPr id="5" name="Image 3" descr="preencoded.png"/>
          <p:cNvPicPr>
            <a:picLocks noChangeAspect="1"/>
          </p:cNvPicPr>
          <p:nvPr/>
        </p:nvPicPr>
        <p:blipFill>
          <a:blip r:embed="rId6"/>
          <a:stretch>
            <a:fillRect/>
          </a:stretch>
        </p:blipFill>
        <p:spPr>
          <a:xfrm>
            <a:off x="923544" y="5056632"/>
            <a:ext cx="713232" cy="813816"/>
          </a:xfrm>
          <a:prstGeom prst="rect">
            <a:avLst/>
          </a:prstGeom>
        </p:spPr>
      </p:pic>
      <p:pic>
        <p:nvPicPr>
          <p:cNvPr id="6" name="Image 4" descr="preencoded.png"/>
          <p:cNvPicPr>
            <a:picLocks noChangeAspect="1"/>
          </p:cNvPicPr>
          <p:nvPr/>
        </p:nvPicPr>
        <p:blipFill>
          <a:blip r:embed="rId7"/>
          <a:stretch>
            <a:fillRect/>
          </a:stretch>
        </p:blipFill>
        <p:spPr>
          <a:xfrm>
            <a:off x="5248656" y="5056632"/>
            <a:ext cx="914400" cy="813816"/>
          </a:xfrm>
          <a:prstGeom prst="rect">
            <a:avLst/>
          </a:prstGeom>
        </p:spPr>
      </p:pic>
      <p:sp>
        <p:nvSpPr>
          <p:cNvPr id="7" name="Text 0"/>
          <p:cNvSpPr/>
          <p:nvPr/>
        </p:nvSpPr>
        <p:spPr>
          <a:xfrm>
            <a:off x="877824" y="6163056"/>
            <a:ext cx="4041648"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Visualization tools</a:t>
            </a:r>
            <a:endParaRPr lang="en-US" sz="2320" dirty="0"/>
          </a:p>
        </p:txBody>
      </p:sp>
      <p:sp>
        <p:nvSpPr>
          <p:cNvPr id="8" name="Text 1"/>
          <p:cNvSpPr/>
          <p:nvPr/>
        </p:nvSpPr>
        <p:spPr>
          <a:xfrm>
            <a:off x="5303520" y="6665976"/>
            <a:ext cx="4041648"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Provide real-time insights into supply chain performance.</a:t>
            </a:r>
            <a:endParaRPr lang="en-US" sz="1850" dirty="0"/>
          </a:p>
        </p:txBody>
      </p:sp>
      <p:sp>
        <p:nvSpPr>
          <p:cNvPr id="9" name="Text 2"/>
          <p:cNvSpPr/>
          <p:nvPr/>
        </p:nvSpPr>
        <p:spPr>
          <a:xfrm>
            <a:off x="5303520" y="6163056"/>
            <a:ext cx="4041648"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Dashboards</a:t>
            </a:r>
            <a:endParaRPr lang="en-US" sz="2320" dirty="0"/>
          </a:p>
        </p:txBody>
      </p:sp>
      <p:sp>
        <p:nvSpPr>
          <p:cNvPr id="10" name="Text 3"/>
          <p:cNvSpPr/>
          <p:nvPr/>
        </p:nvSpPr>
        <p:spPr>
          <a:xfrm>
            <a:off x="9720072" y="6665976"/>
            <a:ext cx="4041648"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Aid in strategic planning and analysis.</a:t>
            </a:r>
            <a:endParaRPr lang="en-US" sz="1850" dirty="0"/>
          </a:p>
        </p:txBody>
      </p:sp>
      <p:sp>
        <p:nvSpPr>
          <p:cNvPr id="11" name="Text 4"/>
          <p:cNvSpPr/>
          <p:nvPr/>
        </p:nvSpPr>
        <p:spPr>
          <a:xfrm>
            <a:off x="9720072" y="6163056"/>
            <a:ext cx="4041648"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Reporting tools</a:t>
            </a:r>
            <a:endParaRPr lang="en-US" sz="2320" dirty="0"/>
          </a:p>
        </p:txBody>
      </p:sp>
      <p:sp>
        <p:nvSpPr>
          <p:cNvPr id="12" name="Text 5"/>
          <p:cNvSpPr/>
          <p:nvPr/>
        </p:nvSpPr>
        <p:spPr>
          <a:xfrm>
            <a:off x="859536" y="4041648"/>
            <a:ext cx="12920472"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Role of Business Intelligence</a:t>
            </a:r>
            <a:endParaRPr lang="en-US" sz="4640" dirty="0"/>
          </a:p>
        </p:txBody>
      </p:sp>
      <p:sp>
        <p:nvSpPr>
          <p:cNvPr id="13" name="Text 6"/>
          <p:cNvSpPr/>
          <p:nvPr/>
        </p:nvSpPr>
        <p:spPr>
          <a:xfrm>
            <a:off x="877824" y="6665976"/>
            <a:ext cx="4041648" cy="320040"/>
          </a:xfrm>
          <a:prstGeom prst="rect">
            <a:avLst/>
          </a:prstGeom>
          <a:noFill/>
          <a:ln/>
        </p:spPr>
        <p:txBody>
          <a:bodyPr wrap="non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For effective data interpretation.</a:t>
            </a:r>
            <a:endParaRPr lang="en-US" sz="18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631936" y="3803904"/>
            <a:ext cx="420624" cy="484632"/>
          </a:xfrm>
          <a:prstGeom prst="rect">
            <a:avLst/>
          </a:prstGeom>
        </p:spPr>
      </p:pic>
      <p:pic>
        <p:nvPicPr>
          <p:cNvPr id="5" name="Image 3" descr="preencoded.png"/>
          <p:cNvPicPr>
            <a:picLocks noChangeAspect="1"/>
          </p:cNvPicPr>
          <p:nvPr/>
        </p:nvPicPr>
        <p:blipFill>
          <a:blip r:embed="rId6"/>
          <a:stretch>
            <a:fillRect/>
          </a:stretch>
        </p:blipFill>
        <p:spPr>
          <a:xfrm>
            <a:off x="11375136" y="3803904"/>
            <a:ext cx="484632" cy="484632"/>
          </a:xfrm>
          <a:prstGeom prst="rect">
            <a:avLst/>
          </a:prstGeom>
        </p:spPr>
      </p:pic>
      <p:pic>
        <p:nvPicPr>
          <p:cNvPr id="6" name="Image 4" descr="preencoded.png"/>
          <p:cNvPicPr>
            <a:picLocks noChangeAspect="1"/>
          </p:cNvPicPr>
          <p:nvPr/>
        </p:nvPicPr>
        <p:blipFill>
          <a:blip r:embed="rId7"/>
          <a:stretch>
            <a:fillRect/>
          </a:stretch>
        </p:blipFill>
        <p:spPr>
          <a:xfrm>
            <a:off x="5797296" y="3803904"/>
            <a:ext cx="539496" cy="484632"/>
          </a:xfrm>
          <a:prstGeom prst="rect">
            <a:avLst/>
          </a:prstGeom>
        </p:spPr>
      </p:pic>
      <p:sp>
        <p:nvSpPr>
          <p:cNvPr id="7" name="Text 0"/>
          <p:cNvSpPr/>
          <p:nvPr/>
        </p:nvSpPr>
        <p:spPr>
          <a:xfrm>
            <a:off x="5824728" y="5458968"/>
            <a:ext cx="2395728"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A single source for all agricultural data.</a:t>
            </a:r>
            <a:endParaRPr lang="en-US" sz="1850" dirty="0"/>
          </a:p>
        </p:txBody>
      </p:sp>
      <p:sp>
        <p:nvSpPr>
          <p:cNvPr id="8" name="Text 1"/>
          <p:cNvSpPr/>
          <p:nvPr/>
        </p:nvSpPr>
        <p:spPr>
          <a:xfrm>
            <a:off x="5815584" y="2048256"/>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Data Warehousing in Agriculture</a:t>
            </a:r>
            <a:endParaRPr lang="en-US" sz="4640" dirty="0"/>
          </a:p>
        </p:txBody>
      </p:sp>
      <p:sp>
        <p:nvSpPr>
          <p:cNvPr id="9" name="Text 2"/>
          <p:cNvSpPr/>
          <p:nvPr/>
        </p:nvSpPr>
        <p:spPr>
          <a:xfrm>
            <a:off x="11375136" y="4581144"/>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Complex Queries Support</a:t>
            </a:r>
            <a:endParaRPr lang="en-US" sz="2320" dirty="0"/>
          </a:p>
        </p:txBody>
      </p:sp>
      <p:sp>
        <p:nvSpPr>
          <p:cNvPr id="10" name="Text 3"/>
          <p:cNvSpPr/>
          <p:nvPr/>
        </p:nvSpPr>
        <p:spPr>
          <a:xfrm>
            <a:off x="8604504" y="4581144"/>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Historical Data Analysis</a:t>
            </a:r>
            <a:endParaRPr lang="en-US" sz="2320" dirty="0"/>
          </a:p>
        </p:txBody>
      </p:sp>
      <p:sp>
        <p:nvSpPr>
          <p:cNvPr id="11" name="Text 4"/>
          <p:cNvSpPr/>
          <p:nvPr/>
        </p:nvSpPr>
        <p:spPr>
          <a:xfrm>
            <a:off x="11375136" y="5458968"/>
            <a:ext cx="2395728"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Facilitating detailed reporting and analysis.</a:t>
            </a:r>
            <a:endParaRPr lang="en-US" sz="1850" dirty="0"/>
          </a:p>
        </p:txBody>
      </p:sp>
      <p:sp>
        <p:nvSpPr>
          <p:cNvPr id="12" name="Text 5"/>
          <p:cNvSpPr/>
          <p:nvPr/>
        </p:nvSpPr>
        <p:spPr>
          <a:xfrm>
            <a:off x="8604504" y="5458968"/>
            <a:ext cx="2395728"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Identifying trends over time for better decision-making.</a:t>
            </a:r>
            <a:endParaRPr lang="en-US" sz="1850" dirty="0"/>
          </a:p>
        </p:txBody>
      </p:sp>
      <p:sp>
        <p:nvSpPr>
          <p:cNvPr id="13" name="Text 6"/>
          <p:cNvSpPr/>
          <p:nvPr/>
        </p:nvSpPr>
        <p:spPr>
          <a:xfrm>
            <a:off x="5824728" y="4581144"/>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Centralized Repository</a:t>
            </a:r>
            <a:endParaRPr lang="en-US" sz="232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3584448" y="3648456"/>
            <a:ext cx="603504" cy="484632"/>
          </a:xfrm>
          <a:prstGeom prst="rect">
            <a:avLst/>
          </a:prstGeom>
        </p:spPr>
      </p:pic>
      <p:pic>
        <p:nvPicPr>
          <p:cNvPr id="5" name="Image 3" descr="preencoded.png"/>
          <p:cNvPicPr>
            <a:picLocks noChangeAspect="1"/>
          </p:cNvPicPr>
          <p:nvPr/>
        </p:nvPicPr>
        <p:blipFill>
          <a:blip r:embed="rId6"/>
          <a:stretch>
            <a:fillRect/>
          </a:stretch>
        </p:blipFill>
        <p:spPr>
          <a:xfrm>
            <a:off x="6364224" y="3648456"/>
            <a:ext cx="603504" cy="484632"/>
          </a:xfrm>
          <a:prstGeom prst="rect">
            <a:avLst/>
          </a:prstGeom>
        </p:spPr>
      </p:pic>
      <p:pic>
        <p:nvPicPr>
          <p:cNvPr id="6" name="Image 4" descr="preencoded.png"/>
          <p:cNvPicPr>
            <a:picLocks noChangeAspect="1"/>
          </p:cNvPicPr>
          <p:nvPr/>
        </p:nvPicPr>
        <p:blipFill>
          <a:blip r:embed="rId7"/>
          <a:stretch>
            <a:fillRect/>
          </a:stretch>
        </p:blipFill>
        <p:spPr>
          <a:xfrm>
            <a:off x="905256" y="3648456"/>
            <a:ext cx="420624" cy="484632"/>
          </a:xfrm>
          <a:prstGeom prst="rect">
            <a:avLst/>
          </a:prstGeom>
        </p:spPr>
      </p:pic>
      <p:sp>
        <p:nvSpPr>
          <p:cNvPr id="7" name="Text 0"/>
          <p:cNvSpPr/>
          <p:nvPr/>
        </p:nvSpPr>
        <p:spPr>
          <a:xfrm>
            <a:off x="877824" y="5294376"/>
            <a:ext cx="2395728"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Inconsistent and unreliable data can hinder decision-making.</a:t>
            </a:r>
            <a:endParaRPr lang="en-US" sz="1850" dirty="0"/>
          </a:p>
        </p:txBody>
      </p:sp>
      <p:sp>
        <p:nvSpPr>
          <p:cNvPr id="8" name="Text 1"/>
          <p:cNvSpPr/>
          <p:nvPr/>
        </p:nvSpPr>
        <p:spPr>
          <a:xfrm>
            <a:off x="6419088" y="5294376"/>
            <a:ext cx="2395728"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Difficulties in merging with existing systems can arise.</a:t>
            </a:r>
            <a:endParaRPr lang="en-US" sz="1850" dirty="0"/>
          </a:p>
        </p:txBody>
      </p:sp>
      <p:sp>
        <p:nvSpPr>
          <p:cNvPr id="9" name="Text 2"/>
          <p:cNvSpPr/>
          <p:nvPr/>
        </p:nvSpPr>
        <p:spPr>
          <a:xfrm>
            <a:off x="3648456" y="4416552"/>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Resistance to Change</a:t>
            </a:r>
            <a:endParaRPr lang="en-US" sz="2320" dirty="0"/>
          </a:p>
        </p:txBody>
      </p:sp>
      <p:sp>
        <p:nvSpPr>
          <p:cNvPr id="10" name="Text 3"/>
          <p:cNvSpPr/>
          <p:nvPr/>
        </p:nvSpPr>
        <p:spPr>
          <a:xfrm>
            <a:off x="877824" y="4416552"/>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Data Quality Issues</a:t>
            </a:r>
            <a:endParaRPr lang="en-US" sz="2320" dirty="0"/>
          </a:p>
        </p:txBody>
      </p:sp>
      <p:sp>
        <p:nvSpPr>
          <p:cNvPr id="11" name="Text 4"/>
          <p:cNvSpPr/>
          <p:nvPr/>
        </p:nvSpPr>
        <p:spPr>
          <a:xfrm>
            <a:off x="859536" y="1892808"/>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Challenges in Implementation</a:t>
            </a:r>
            <a:endParaRPr lang="en-US" sz="4640" dirty="0"/>
          </a:p>
        </p:txBody>
      </p:sp>
      <p:sp>
        <p:nvSpPr>
          <p:cNvPr id="12" name="Text 5"/>
          <p:cNvSpPr/>
          <p:nvPr/>
        </p:nvSpPr>
        <p:spPr>
          <a:xfrm>
            <a:off x="6419088" y="4416552"/>
            <a:ext cx="2395728"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Integration Complexities</a:t>
            </a:r>
            <a:endParaRPr lang="en-US" sz="2320" dirty="0"/>
          </a:p>
        </p:txBody>
      </p:sp>
      <p:sp>
        <p:nvSpPr>
          <p:cNvPr id="13" name="Text 6"/>
          <p:cNvSpPr/>
          <p:nvPr/>
        </p:nvSpPr>
        <p:spPr>
          <a:xfrm>
            <a:off x="3648456" y="5294376"/>
            <a:ext cx="2395728"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Stakeholders may be reluctant to adopt new systems.</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D8C12-BD2F-2923-243F-FC881B361A41}"/>
              </a:ext>
            </a:extLst>
          </p:cNvPr>
          <p:cNvPicPr>
            <a:picLocks noChangeAspect="1"/>
          </p:cNvPicPr>
          <p:nvPr/>
        </p:nvPicPr>
        <p:blipFill>
          <a:blip r:embed="rId2"/>
          <a:stretch>
            <a:fillRect/>
          </a:stretch>
        </p:blipFill>
        <p:spPr>
          <a:xfrm>
            <a:off x="1238596" y="947651"/>
            <a:ext cx="12427528" cy="6384174"/>
          </a:xfrm>
          <a:prstGeom prst="rect">
            <a:avLst/>
          </a:prstGeom>
        </p:spPr>
      </p:pic>
    </p:spTree>
    <p:extLst>
      <p:ext uri="{BB962C8B-B14F-4D97-AF65-F5344CB8AC3E}">
        <p14:creationId xmlns:p14="http://schemas.microsoft.com/office/powerpoint/2010/main" val="120929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5861304" y="3255264"/>
            <a:ext cx="420624" cy="484632"/>
          </a:xfrm>
          <a:prstGeom prst="rect">
            <a:avLst/>
          </a:prstGeom>
        </p:spPr>
      </p:pic>
      <p:pic>
        <p:nvPicPr>
          <p:cNvPr id="5" name="Image 3" descr="preencoded.png"/>
          <p:cNvPicPr>
            <a:picLocks noChangeAspect="1"/>
          </p:cNvPicPr>
          <p:nvPr/>
        </p:nvPicPr>
        <p:blipFill>
          <a:blip r:embed="rId6"/>
          <a:stretch>
            <a:fillRect/>
          </a:stretch>
        </p:blipFill>
        <p:spPr>
          <a:xfrm>
            <a:off x="11311128" y="3255264"/>
            <a:ext cx="603504" cy="484632"/>
          </a:xfrm>
          <a:prstGeom prst="rect">
            <a:avLst/>
          </a:prstGeom>
        </p:spPr>
      </p:pic>
      <p:pic>
        <p:nvPicPr>
          <p:cNvPr id="6" name="Image 4" descr="preencoded.png"/>
          <p:cNvPicPr>
            <a:picLocks noChangeAspect="1"/>
          </p:cNvPicPr>
          <p:nvPr/>
        </p:nvPicPr>
        <p:blipFill>
          <a:blip r:embed="rId7"/>
          <a:stretch>
            <a:fillRect/>
          </a:stretch>
        </p:blipFill>
        <p:spPr>
          <a:xfrm>
            <a:off x="8604504" y="3255264"/>
            <a:ext cx="484632" cy="484632"/>
          </a:xfrm>
          <a:prstGeom prst="rect">
            <a:avLst/>
          </a:prstGeom>
        </p:spPr>
      </p:pic>
      <p:sp>
        <p:nvSpPr>
          <p:cNvPr id="7" name="Text 0"/>
          <p:cNvSpPr/>
          <p:nvPr/>
        </p:nvSpPr>
        <p:spPr>
          <a:xfrm>
            <a:off x="11375136" y="4023360"/>
            <a:ext cx="2395728"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User Manuals and Documentation</a:t>
            </a:r>
            <a:endParaRPr lang="en-US" sz="2320" dirty="0"/>
          </a:p>
        </p:txBody>
      </p:sp>
      <p:sp>
        <p:nvSpPr>
          <p:cNvPr id="8" name="Text 1"/>
          <p:cNvSpPr/>
          <p:nvPr/>
        </p:nvSpPr>
        <p:spPr>
          <a:xfrm>
            <a:off x="5815584" y="2231136"/>
            <a:ext cx="7973568"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Training and Support</a:t>
            </a:r>
            <a:endParaRPr lang="en-US" sz="4640" dirty="0"/>
          </a:p>
        </p:txBody>
      </p:sp>
      <p:sp>
        <p:nvSpPr>
          <p:cNvPr id="9" name="Text 2"/>
          <p:cNvSpPr/>
          <p:nvPr/>
        </p:nvSpPr>
        <p:spPr>
          <a:xfrm>
            <a:off x="11375136" y="5276088"/>
            <a:ext cx="2395728"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Detailed guides for easy reference.</a:t>
            </a:r>
            <a:endParaRPr lang="en-US" sz="1850" dirty="0"/>
          </a:p>
        </p:txBody>
      </p:sp>
      <p:sp>
        <p:nvSpPr>
          <p:cNvPr id="10" name="Text 3"/>
          <p:cNvSpPr/>
          <p:nvPr/>
        </p:nvSpPr>
        <p:spPr>
          <a:xfrm>
            <a:off x="5824728" y="4023360"/>
            <a:ext cx="2395728"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Comprehensive Training Programs</a:t>
            </a:r>
            <a:endParaRPr lang="en-US" sz="2320" dirty="0"/>
          </a:p>
        </p:txBody>
      </p:sp>
      <p:sp>
        <p:nvSpPr>
          <p:cNvPr id="11" name="Text 4"/>
          <p:cNvSpPr/>
          <p:nvPr/>
        </p:nvSpPr>
        <p:spPr>
          <a:xfrm>
            <a:off x="8604504" y="5276088"/>
            <a:ext cx="2395728"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Continuous assistance for system maintenance.</a:t>
            </a:r>
            <a:endParaRPr lang="en-US" sz="1850" dirty="0"/>
          </a:p>
        </p:txBody>
      </p:sp>
      <p:sp>
        <p:nvSpPr>
          <p:cNvPr id="12" name="Text 5"/>
          <p:cNvSpPr/>
          <p:nvPr/>
        </p:nvSpPr>
        <p:spPr>
          <a:xfrm>
            <a:off x="8604504" y="4023360"/>
            <a:ext cx="2395728"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Ongoing Technical Support</a:t>
            </a:r>
            <a:endParaRPr lang="en-US" sz="2320" dirty="0"/>
          </a:p>
        </p:txBody>
      </p:sp>
      <p:sp>
        <p:nvSpPr>
          <p:cNvPr id="13" name="Text 6"/>
          <p:cNvSpPr/>
          <p:nvPr/>
        </p:nvSpPr>
        <p:spPr>
          <a:xfrm>
            <a:off x="5824728" y="5276088"/>
            <a:ext cx="2395728"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Tailored training sessions for all users.</a:t>
            </a:r>
            <a:endParaRPr lang="en-US" sz="18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6345936" y="4005072"/>
            <a:ext cx="539496" cy="539496"/>
          </a:xfrm>
          <a:prstGeom prst="rect">
            <a:avLst/>
          </a:prstGeom>
        </p:spPr>
      </p:pic>
      <p:pic>
        <p:nvPicPr>
          <p:cNvPr id="5" name="Image 3" descr="preencoded.png"/>
          <p:cNvPicPr>
            <a:picLocks noChangeAspect="1"/>
          </p:cNvPicPr>
          <p:nvPr/>
        </p:nvPicPr>
        <p:blipFill>
          <a:blip r:embed="rId5"/>
          <a:stretch>
            <a:fillRect/>
          </a:stretch>
        </p:blipFill>
        <p:spPr>
          <a:xfrm>
            <a:off x="3611880" y="4005072"/>
            <a:ext cx="539496" cy="539496"/>
          </a:xfrm>
          <a:prstGeom prst="rect">
            <a:avLst/>
          </a:prstGeom>
        </p:spPr>
      </p:pic>
      <p:pic>
        <p:nvPicPr>
          <p:cNvPr id="6" name="Image 4" descr="preencoded.png"/>
          <p:cNvPicPr>
            <a:picLocks noChangeAspect="1"/>
          </p:cNvPicPr>
          <p:nvPr/>
        </p:nvPicPr>
        <p:blipFill>
          <a:blip r:embed="rId5"/>
          <a:stretch>
            <a:fillRect/>
          </a:stretch>
        </p:blipFill>
        <p:spPr>
          <a:xfrm>
            <a:off x="877824" y="4005072"/>
            <a:ext cx="539496" cy="539496"/>
          </a:xfrm>
          <a:prstGeom prst="rect">
            <a:avLst/>
          </a:prstGeom>
        </p:spPr>
      </p:pic>
      <p:sp>
        <p:nvSpPr>
          <p:cNvPr id="7" name="Text 0"/>
          <p:cNvSpPr/>
          <p:nvPr/>
        </p:nvSpPr>
        <p:spPr>
          <a:xfrm>
            <a:off x="6519672"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3</a:t>
            </a:r>
            <a:endParaRPr lang="en-US" sz="2320" dirty="0"/>
          </a:p>
        </p:txBody>
      </p:sp>
      <p:sp>
        <p:nvSpPr>
          <p:cNvPr id="8" name="Text 1"/>
          <p:cNvSpPr/>
          <p:nvPr/>
        </p:nvSpPr>
        <p:spPr>
          <a:xfrm>
            <a:off x="3785616"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2</a:t>
            </a:r>
            <a:endParaRPr lang="en-US" sz="2320" dirty="0"/>
          </a:p>
        </p:txBody>
      </p:sp>
      <p:sp>
        <p:nvSpPr>
          <p:cNvPr id="9" name="Text 2"/>
          <p:cNvSpPr/>
          <p:nvPr/>
        </p:nvSpPr>
        <p:spPr>
          <a:xfrm>
            <a:off x="1051560"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1</a:t>
            </a:r>
            <a:endParaRPr lang="en-US" sz="2320" dirty="0"/>
          </a:p>
        </p:txBody>
      </p:sp>
      <p:sp>
        <p:nvSpPr>
          <p:cNvPr id="10" name="Text 3"/>
          <p:cNvSpPr/>
          <p:nvPr/>
        </p:nvSpPr>
        <p:spPr>
          <a:xfrm>
            <a:off x="4434840" y="4882896"/>
            <a:ext cx="1645920" cy="160020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Enhanced access for on-the-go decision-making.</a:t>
            </a:r>
            <a:endParaRPr lang="en-US" sz="1850" dirty="0"/>
          </a:p>
        </p:txBody>
      </p:sp>
      <p:sp>
        <p:nvSpPr>
          <p:cNvPr id="11" name="Text 4"/>
          <p:cNvSpPr/>
          <p:nvPr/>
        </p:nvSpPr>
        <p:spPr>
          <a:xfrm>
            <a:off x="4434840" y="4005072"/>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Mobile Access</a:t>
            </a:r>
            <a:endParaRPr lang="en-US" sz="2320" dirty="0"/>
          </a:p>
        </p:txBody>
      </p:sp>
      <p:sp>
        <p:nvSpPr>
          <p:cNvPr id="12" name="Text 5"/>
          <p:cNvSpPr/>
          <p:nvPr/>
        </p:nvSpPr>
        <p:spPr>
          <a:xfrm>
            <a:off x="7168896" y="4882896"/>
            <a:ext cx="1645920"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Greater emphasis on waste reduction.</a:t>
            </a:r>
            <a:endParaRPr lang="en-US" sz="1850" dirty="0"/>
          </a:p>
        </p:txBody>
      </p:sp>
      <p:sp>
        <p:nvSpPr>
          <p:cNvPr id="13" name="Text 6"/>
          <p:cNvSpPr/>
          <p:nvPr/>
        </p:nvSpPr>
        <p:spPr>
          <a:xfrm>
            <a:off x="1700784" y="4005072"/>
            <a:ext cx="1645920"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AI and Machine Learning</a:t>
            </a:r>
            <a:endParaRPr lang="en-US" sz="2320" dirty="0"/>
          </a:p>
        </p:txBody>
      </p:sp>
      <p:sp>
        <p:nvSpPr>
          <p:cNvPr id="14" name="Text 7"/>
          <p:cNvSpPr/>
          <p:nvPr/>
        </p:nvSpPr>
        <p:spPr>
          <a:xfrm>
            <a:off x="7168896" y="4005072"/>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Sustainability Focus</a:t>
            </a:r>
            <a:endParaRPr lang="en-US" sz="2320" dirty="0"/>
          </a:p>
        </p:txBody>
      </p:sp>
      <p:sp>
        <p:nvSpPr>
          <p:cNvPr id="15" name="Text 8"/>
          <p:cNvSpPr/>
          <p:nvPr/>
        </p:nvSpPr>
        <p:spPr>
          <a:xfrm>
            <a:off x="859536" y="1984248"/>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Future Trends in Agricultural MIS</a:t>
            </a:r>
            <a:endParaRPr lang="en-US" sz="4640" dirty="0"/>
          </a:p>
        </p:txBody>
      </p:sp>
      <p:sp>
        <p:nvSpPr>
          <p:cNvPr id="16" name="Text 9"/>
          <p:cNvSpPr/>
          <p:nvPr/>
        </p:nvSpPr>
        <p:spPr>
          <a:xfrm>
            <a:off x="1700784" y="5257800"/>
            <a:ext cx="1645920"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Increased use for predictive analytics.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sp>
        <p:nvSpPr>
          <p:cNvPr id="4" name="Text 0"/>
          <p:cNvSpPr/>
          <p:nvPr/>
        </p:nvSpPr>
        <p:spPr>
          <a:xfrm>
            <a:off x="859536" y="1316736"/>
            <a:ext cx="7973568" cy="3054096"/>
          </a:xfrm>
          <a:prstGeom prst="rect">
            <a:avLst/>
          </a:prstGeom>
          <a:noFill/>
          <a:ln/>
        </p:spPr>
        <p:txBody>
          <a:bodyPr wrap="square" lIns="0" tIns="0" rIns="0" bIns="0" rtlCol="0" anchor="t"/>
          <a:lstStyle/>
          <a:p>
            <a:pPr marL="0" indent="0" algn="l">
              <a:lnSpc>
                <a:spcPts val="8010"/>
              </a:lnSpc>
              <a:buNone/>
            </a:pPr>
            <a:r>
              <a:rPr lang="en-US" sz="6410" dirty="0">
                <a:solidFill>
                  <a:srgbClr val="413420"/>
                </a:solidFill>
                <a:latin typeface="NotoSerif-NotoSerif-Bold" pitchFamily="34" charset="0"/>
                <a:ea typeface="NotoSerif-NotoSerif-Bold" pitchFamily="34" charset="-122"/>
                <a:cs typeface="NotoSerif-NotoSerif-Bold" pitchFamily="34" charset="-120"/>
              </a:rPr>
              <a:t>MIS for Agricultural Supply Chain Management</a:t>
            </a:r>
            <a:endParaRPr lang="en-US" sz="6410" dirty="0"/>
          </a:p>
        </p:txBody>
      </p:sp>
      <p:sp>
        <p:nvSpPr>
          <p:cNvPr id="5" name="Text 1"/>
          <p:cNvSpPr/>
          <p:nvPr/>
        </p:nvSpPr>
        <p:spPr>
          <a:xfrm>
            <a:off x="859536" y="4608576"/>
            <a:ext cx="7973568" cy="2551176"/>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The implementation of a Management Information System (MIS) for agricultural supply chain management is crucial for tracking the distribution of agricultural produce from farmers to retailers. This system enhances efficiency, reduces waste, and provides real-time insights into crop demand trends and pricing. By integrating ERP, Business Intelligence, and Data Warehousing techniques, agricultural managers can make informed decisions that optimize the supply chain.</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77824" y="3611880"/>
            <a:ext cx="539496" cy="539496"/>
          </a:xfrm>
          <a:prstGeom prst="rect">
            <a:avLst/>
          </a:prstGeom>
        </p:spPr>
      </p:pic>
      <p:pic>
        <p:nvPicPr>
          <p:cNvPr id="5" name="Image 3" descr="preencoded.png"/>
          <p:cNvPicPr>
            <a:picLocks noChangeAspect="1"/>
          </p:cNvPicPr>
          <p:nvPr/>
        </p:nvPicPr>
        <p:blipFill>
          <a:blip r:embed="rId5"/>
          <a:stretch>
            <a:fillRect/>
          </a:stretch>
        </p:blipFill>
        <p:spPr>
          <a:xfrm>
            <a:off x="3611880" y="3611880"/>
            <a:ext cx="539496" cy="539496"/>
          </a:xfrm>
          <a:prstGeom prst="rect">
            <a:avLst/>
          </a:prstGeom>
        </p:spPr>
      </p:pic>
      <p:pic>
        <p:nvPicPr>
          <p:cNvPr id="6" name="Image 4" descr="preencoded.png"/>
          <p:cNvPicPr>
            <a:picLocks noChangeAspect="1"/>
          </p:cNvPicPr>
          <p:nvPr/>
        </p:nvPicPr>
        <p:blipFill>
          <a:blip r:embed="rId5"/>
          <a:stretch>
            <a:fillRect/>
          </a:stretch>
        </p:blipFill>
        <p:spPr>
          <a:xfrm>
            <a:off x="6345936" y="3611880"/>
            <a:ext cx="539496" cy="539496"/>
          </a:xfrm>
          <a:prstGeom prst="rect">
            <a:avLst/>
          </a:prstGeom>
        </p:spPr>
      </p:pic>
      <p:sp>
        <p:nvSpPr>
          <p:cNvPr id="7" name="Text 0"/>
          <p:cNvSpPr/>
          <p:nvPr/>
        </p:nvSpPr>
        <p:spPr>
          <a:xfrm>
            <a:off x="1051560" y="3730752"/>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1</a:t>
            </a:r>
            <a:endParaRPr lang="en-US" sz="2320" dirty="0"/>
          </a:p>
        </p:txBody>
      </p:sp>
      <p:sp>
        <p:nvSpPr>
          <p:cNvPr id="8" name="Text 1"/>
          <p:cNvSpPr/>
          <p:nvPr/>
        </p:nvSpPr>
        <p:spPr>
          <a:xfrm>
            <a:off x="3785616" y="3730752"/>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2</a:t>
            </a:r>
            <a:endParaRPr lang="en-US" sz="2320" dirty="0"/>
          </a:p>
        </p:txBody>
      </p:sp>
      <p:sp>
        <p:nvSpPr>
          <p:cNvPr id="9" name="Text 2"/>
          <p:cNvSpPr/>
          <p:nvPr/>
        </p:nvSpPr>
        <p:spPr>
          <a:xfrm>
            <a:off x="6519672" y="3730752"/>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3</a:t>
            </a:r>
            <a:endParaRPr lang="en-US" sz="2320" dirty="0"/>
          </a:p>
        </p:txBody>
      </p:sp>
      <p:sp>
        <p:nvSpPr>
          <p:cNvPr id="10" name="Text 3"/>
          <p:cNvSpPr/>
          <p:nvPr/>
        </p:nvSpPr>
        <p:spPr>
          <a:xfrm>
            <a:off x="1700784" y="3611880"/>
            <a:ext cx="1645920" cy="110642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Efficiency Enhancement</a:t>
            </a:r>
            <a:endParaRPr lang="en-US" sz="2320" dirty="0"/>
          </a:p>
        </p:txBody>
      </p:sp>
      <p:sp>
        <p:nvSpPr>
          <p:cNvPr id="11" name="Text 4"/>
          <p:cNvSpPr/>
          <p:nvPr/>
        </p:nvSpPr>
        <p:spPr>
          <a:xfrm>
            <a:off x="7168896" y="4489704"/>
            <a:ext cx="1645920"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Provides insights into crop demand and pricing.</a:t>
            </a:r>
            <a:endParaRPr lang="en-US" sz="1850" dirty="0"/>
          </a:p>
        </p:txBody>
      </p:sp>
      <p:sp>
        <p:nvSpPr>
          <p:cNvPr id="12" name="Text 5"/>
          <p:cNvSpPr/>
          <p:nvPr/>
        </p:nvSpPr>
        <p:spPr>
          <a:xfrm>
            <a:off x="4434840" y="4489704"/>
            <a:ext cx="1645920" cy="160020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Minimizes waste through better resource management.</a:t>
            </a:r>
            <a:endParaRPr lang="en-US" sz="1850" dirty="0"/>
          </a:p>
        </p:txBody>
      </p:sp>
      <p:sp>
        <p:nvSpPr>
          <p:cNvPr id="13" name="Text 6"/>
          <p:cNvSpPr/>
          <p:nvPr/>
        </p:nvSpPr>
        <p:spPr>
          <a:xfrm>
            <a:off x="4434840" y="3611880"/>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Waste Reduction</a:t>
            </a:r>
            <a:endParaRPr lang="en-US" sz="2320" dirty="0"/>
          </a:p>
        </p:txBody>
      </p:sp>
      <p:sp>
        <p:nvSpPr>
          <p:cNvPr id="14" name="Text 7"/>
          <p:cNvSpPr/>
          <p:nvPr/>
        </p:nvSpPr>
        <p:spPr>
          <a:xfrm>
            <a:off x="7168896" y="3611880"/>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Valuable Insights</a:t>
            </a:r>
            <a:endParaRPr lang="en-US" sz="2320" dirty="0"/>
          </a:p>
        </p:txBody>
      </p:sp>
      <p:sp>
        <p:nvSpPr>
          <p:cNvPr id="15" name="Text 8"/>
          <p:cNvSpPr/>
          <p:nvPr/>
        </p:nvSpPr>
        <p:spPr>
          <a:xfrm>
            <a:off x="1700784" y="4855464"/>
            <a:ext cx="1645920"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MIS improves operational efficiency in agriculture.</a:t>
            </a:r>
            <a:endParaRPr lang="en-US" sz="1850" dirty="0"/>
          </a:p>
        </p:txBody>
      </p:sp>
      <p:sp>
        <p:nvSpPr>
          <p:cNvPr id="16" name="Text 9"/>
          <p:cNvSpPr/>
          <p:nvPr/>
        </p:nvSpPr>
        <p:spPr>
          <a:xfrm>
            <a:off x="859536" y="2331720"/>
            <a:ext cx="7973568"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Conclusion</a:t>
            </a:r>
            <a:endParaRPr lang="en-US" sz="4640" dirty="0"/>
          </a:p>
        </p:txBody>
      </p:sp>
      <p:sp>
        <p:nvSpPr>
          <p:cNvPr id="17" name="Text 4">
            <a:extLst>
              <a:ext uri="{FF2B5EF4-FFF2-40B4-BE49-F238E27FC236}">
                <a16:creationId xmlns:a16="http://schemas.microsoft.com/office/drawing/2014/main" id="{9BA09E7A-F2C3-D2D7-7473-F77B18899350}"/>
              </a:ext>
            </a:extLst>
          </p:cNvPr>
          <p:cNvSpPr/>
          <p:nvPr/>
        </p:nvSpPr>
        <p:spPr>
          <a:xfrm>
            <a:off x="9367365" y="6701016"/>
            <a:ext cx="3399334" cy="1280160"/>
          </a:xfrm>
          <a:prstGeom prst="rect">
            <a:avLst/>
          </a:prstGeom>
          <a:noFill/>
          <a:ln/>
        </p:spPr>
        <p:txBody>
          <a:bodyPr wrap="square" lIns="0" tIns="0" rIns="0" bIns="0" rtlCol="0" anchor="t"/>
          <a:lstStyle/>
          <a:p>
            <a:pPr marL="0" indent="0" algn="l">
              <a:lnSpc>
                <a:spcPts val="2500"/>
              </a:lnSpc>
              <a:buNone/>
            </a:pPr>
            <a:r>
              <a:rPr lang="en-US" sz="2000" dirty="0"/>
              <a:t>BY:</a:t>
            </a:r>
          </a:p>
          <a:p>
            <a:pPr marL="0" indent="0" algn="l">
              <a:lnSpc>
                <a:spcPts val="2500"/>
              </a:lnSpc>
              <a:buNone/>
            </a:pPr>
            <a:r>
              <a:rPr lang="en-US" sz="2000" dirty="0"/>
              <a:t>    Karthik K 192124014</a:t>
            </a:r>
          </a:p>
          <a:p>
            <a:pPr marL="0" indent="0" algn="l">
              <a:lnSpc>
                <a:spcPts val="2500"/>
              </a:lnSpc>
              <a:buNone/>
            </a:pPr>
            <a:r>
              <a:rPr lang="en-US" sz="2000" dirty="0"/>
              <a:t>    Roghit V 192121011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77824" y="4005072"/>
            <a:ext cx="539496" cy="539496"/>
          </a:xfrm>
          <a:prstGeom prst="rect">
            <a:avLst/>
          </a:prstGeom>
        </p:spPr>
      </p:pic>
      <p:pic>
        <p:nvPicPr>
          <p:cNvPr id="5" name="Image 3" descr="preencoded.png"/>
          <p:cNvPicPr>
            <a:picLocks noChangeAspect="1"/>
          </p:cNvPicPr>
          <p:nvPr/>
        </p:nvPicPr>
        <p:blipFill>
          <a:blip r:embed="rId5"/>
          <a:stretch>
            <a:fillRect/>
          </a:stretch>
        </p:blipFill>
        <p:spPr>
          <a:xfrm>
            <a:off x="6345936" y="4005072"/>
            <a:ext cx="539496" cy="539496"/>
          </a:xfrm>
          <a:prstGeom prst="rect">
            <a:avLst/>
          </a:prstGeom>
        </p:spPr>
      </p:pic>
      <p:pic>
        <p:nvPicPr>
          <p:cNvPr id="6" name="Image 4" descr="preencoded.png"/>
          <p:cNvPicPr>
            <a:picLocks noChangeAspect="1"/>
          </p:cNvPicPr>
          <p:nvPr/>
        </p:nvPicPr>
        <p:blipFill>
          <a:blip r:embed="rId5"/>
          <a:stretch>
            <a:fillRect/>
          </a:stretch>
        </p:blipFill>
        <p:spPr>
          <a:xfrm>
            <a:off x="3611880" y="4005072"/>
            <a:ext cx="539496" cy="539496"/>
          </a:xfrm>
          <a:prstGeom prst="rect">
            <a:avLst/>
          </a:prstGeom>
        </p:spPr>
      </p:pic>
      <p:sp>
        <p:nvSpPr>
          <p:cNvPr id="7" name="Text 0"/>
          <p:cNvSpPr/>
          <p:nvPr/>
        </p:nvSpPr>
        <p:spPr>
          <a:xfrm>
            <a:off x="1051560"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1</a:t>
            </a:r>
            <a:endParaRPr lang="en-US" sz="2320" dirty="0"/>
          </a:p>
        </p:txBody>
      </p:sp>
      <p:sp>
        <p:nvSpPr>
          <p:cNvPr id="8" name="Text 1"/>
          <p:cNvSpPr/>
          <p:nvPr/>
        </p:nvSpPr>
        <p:spPr>
          <a:xfrm>
            <a:off x="6519672"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3</a:t>
            </a:r>
            <a:endParaRPr lang="en-US" sz="2320" dirty="0"/>
          </a:p>
        </p:txBody>
      </p:sp>
      <p:sp>
        <p:nvSpPr>
          <p:cNvPr id="9" name="Text 2"/>
          <p:cNvSpPr/>
          <p:nvPr/>
        </p:nvSpPr>
        <p:spPr>
          <a:xfrm>
            <a:off x="3785616" y="41239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2</a:t>
            </a:r>
            <a:endParaRPr lang="en-US" sz="2320" dirty="0"/>
          </a:p>
        </p:txBody>
      </p:sp>
      <p:sp>
        <p:nvSpPr>
          <p:cNvPr id="10" name="Text 3"/>
          <p:cNvSpPr/>
          <p:nvPr/>
        </p:nvSpPr>
        <p:spPr>
          <a:xfrm>
            <a:off x="7168896" y="4882896"/>
            <a:ext cx="1645920" cy="160020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Sharing insights with stakeholders for better management.</a:t>
            </a:r>
            <a:endParaRPr lang="en-US" sz="1850" dirty="0"/>
          </a:p>
        </p:txBody>
      </p:sp>
      <p:sp>
        <p:nvSpPr>
          <p:cNvPr id="11" name="Text 4"/>
          <p:cNvSpPr/>
          <p:nvPr/>
        </p:nvSpPr>
        <p:spPr>
          <a:xfrm>
            <a:off x="1700784" y="4882896"/>
            <a:ext cx="1645920" cy="160020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Gathering data from various agricultural sources.</a:t>
            </a:r>
            <a:endParaRPr lang="en-US" sz="1850" dirty="0"/>
          </a:p>
        </p:txBody>
      </p:sp>
      <p:sp>
        <p:nvSpPr>
          <p:cNvPr id="12" name="Text 5"/>
          <p:cNvSpPr/>
          <p:nvPr/>
        </p:nvSpPr>
        <p:spPr>
          <a:xfrm>
            <a:off x="4434840" y="4882896"/>
            <a:ext cx="1645920" cy="128016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Analyzing data to inform decision-making.</a:t>
            </a:r>
            <a:endParaRPr lang="en-US" sz="1850" dirty="0"/>
          </a:p>
        </p:txBody>
      </p:sp>
      <p:sp>
        <p:nvSpPr>
          <p:cNvPr id="13" name="Text 6"/>
          <p:cNvSpPr/>
          <p:nvPr/>
        </p:nvSpPr>
        <p:spPr>
          <a:xfrm>
            <a:off x="4434840" y="4005072"/>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Data Analysis</a:t>
            </a:r>
            <a:endParaRPr lang="en-US" sz="2320" dirty="0"/>
          </a:p>
        </p:txBody>
      </p:sp>
      <p:sp>
        <p:nvSpPr>
          <p:cNvPr id="14" name="Text 7"/>
          <p:cNvSpPr/>
          <p:nvPr/>
        </p:nvSpPr>
        <p:spPr>
          <a:xfrm>
            <a:off x="859536" y="1984248"/>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Overview of MIS in Agriculture</a:t>
            </a:r>
            <a:endParaRPr lang="en-US" sz="4640" dirty="0"/>
          </a:p>
        </p:txBody>
      </p:sp>
      <p:sp>
        <p:nvSpPr>
          <p:cNvPr id="15" name="Text 8"/>
          <p:cNvSpPr/>
          <p:nvPr/>
        </p:nvSpPr>
        <p:spPr>
          <a:xfrm>
            <a:off x="1700784" y="4005072"/>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Data Collection</a:t>
            </a:r>
            <a:endParaRPr lang="en-US" sz="2320" dirty="0"/>
          </a:p>
        </p:txBody>
      </p:sp>
      <p:sp>
        <p:nvSpPr>
          <p:cNvPr id="16" name="Text 9"/>
          <p:cNvSpPr/>
          <p:nvPr/>
        </p:nvSpPr>
        <p:spPr>
          <a:xfrm>
            <a:off x="7168896" y="4005072"/>
            <a:ext cx="1645920" cy="740664"/>
          </a:xfrm>
          <a:prstGeom prst="rect">
            <a:avLst/>
          </a:prstGeom>
          <a:noFill/>
          <a:ln/>
        </p:spPr>
        <p:txBody>
          <a:bodyPr wrap="squar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Dissemination</a:t>
            </a:r>
            <a:endParaRPr lang="en-US" sz="232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997696"/>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3355848"/>
          </a:xfrm>
          <a:prstGeom prst="rect">
            <a:avLst/>
          </a:prstGeom>
        </p:spPr>
      </p:pic>
      <p:pic>
        <p:nvPicPr>
          <p:cNvPr id="4" name="Image 2" descr="preencoded.png"/>
          <p:cNvPicPr>
            <a:picLocks noChangeAspect="1"/>
          </p:cNvPicPr>
          <p:nvPr/>
        </p:nvPicPr>
        <p:blipFill>
          <a:blip r:embed="rId5"/>
          <a:stretch>
            <a:fillRect/>
          </a:stretch>
        </p:blipFill>
        <p:spPr>
          <a:xfrm>
            <a:off x="7452360" y="6967728"/>
            <a:ext cx="6318504" cy="1335024"/>
          </a:xfrm>
          <a:prstGeom prst="rect">
            <a:avLst/>
          </a:prstGeom>
        </p:spPr>
      </p:pic>
      <p:pic>
        <p:nvPicPr>
          <p:cNvPr id="5" name="Image 3" descr="preencoded.png"/>
          <p:cNvPicPr>
            <a:picLocks noChangeAspect="1"/>
          </p:cNvPicPr>
          <p:nvPr/>
        </p:nvPicPr>
        <p:blipFill>
          <a:blip r:embed="rId6"/>
          <a:stretch>
            <a:fillRect/>
          </a:stretch>
        </p:blipFill>
        <p:spPr>
          <a:xfrm>
            <a:off x="7452360" y="5056632"/>
            <a:ext cx="6318504" cy="1655064"/>
          </a:xfrm>
          <a:prstGeom prst="rect">
            <a:avLst/>
          </a:prstGeom>
        </p:spPr>
      </p:pic>
      <p:pic>
        <p:nvPicPr>
          <p:cNvPr id="6" name="Image 4" descr="preencoded.png"/>
          <p:cNvPicPr>
            <a:picLocks noChangeAspect="1"/>
          </p:cNvPicPr>
          <p:nvPr/>
        </p:nvPicPr>
        <p:blipFill>
          <a:blip r:embed="rId6"/>
          <a:stretch>
            <a:fillRect/>
          </a:stretch>
        </p:blipFill>
        <p:spPr>
          <a:xfrm>
            <a:off x="877824" y="5056632"/>
            <a:ext cx="6318504" cy="1655064"/>
          </a:xfrm>
          <a:prstGeom prst="rect">
            <a:avLst/>
          </a:prstGeom>
        </p:spPr>
      </p:pic>
      <p:pic>
        <p:nvPicPr>
          <p:cNvPr id="7" name="Image 5" descr="preencoded.png"/>
          <p:cNvPicPr>
            <a:picLocks noChangeAspect="1"/>
          </p:cNvPicPr>
          <p:nvPr/>
        </p:nvPicPr>
        <p:blipFill>
          <a:blip r:embed="rId5"/>
          <a:stretch>
            <a:fillRect/>
          </a:stretch>
        </p:blipFill>
        <p:spPr>
          <a:xfrm>
            <a:off x="877824" y="6967728"/>
            <a:ext cx="6318504" cy="1335024"/>
          </a:xfrm>
          <a:prstGeom prst="rect">
            <a:avLst/>
          </a:prstGeom>
        </p:spPr>
      </p:pic>
      <p:sp>
        <p:nvSpPr>
          <p:cNvPr id="8" name="Text 0"/>
          <p:cNvSpPr/>
          <p:nvPr/>
        </p:nvSpPr>
        <p:spPr>
          <a:xfrm>
            <a:off x="1124712" y="7223760"/>
            <a:ext cx="581558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Data Storage</a:t>
            </a:r>
            <a:endParaRPr lang="en-US" sz="2320" dirty="0"/>
          </a:p>
        </p:txBody>
      </p:sp>
      <p:sp>
        <p:nvSpPr>
          <p:cNvPr id="9" name="Text 1"/>
          <p:cNvSpPr/>
          <p:nvPr/>
        </p:nvSpPr>
        <p:spPr>
          <a:xfrm>
            <a:off x="1124712" y="7735824"/>
            <a:ext cx="5815584" cy="320040"/>
          </a:xfrm>
          <a:prstGeom prst="rect">
            <a:avLst/>
          </a:prstGeom>
          <a:noFill/>
          <a:ln/>
        </p:spPr>
        <p:txBody>
          <a:bodyPr wrap="non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Data Warehousing for historical data analysis.</a:t>
            </a:r>
            <a:endParaRPr lang="en-US" sz="1850" dirty="0"/>
          </a:p>
        </p:txBody>
      </p:sp>
      <p:sp>
        <p:nvSpPr>
          <p:cNvPr id="10" name="Text 2"/>
          <p:cNvSpPr/>
          <p:nvPr/>
        </p:nvSpPr>
        <p:spPr>
          <a:xfrm>
            <a:off x="1124712" y="5815584"/>
            <a:ext cx="581558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Supplier farms, market data, and consumer demand.</a:t>
            </a:r>
            <a:endParaRPr lang="en-US" sz="1850" dirty="0"/>
          </a:p>
        </p:txBody>
      </p:sp>
      <p:sp>
        <p:nvSpPr>
          <p:cNvPr id="11" name="Text 3"/>
          <p:cNvSpPr/>
          <p:nvPr/>
        </p:nvSpPr>
        <p:spPr>
          <a:xfrm>
            <a:off x="1124712" y="5303520"/>
            <a:ext cx="581558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Data Sources</a:t>
            </a:r>
            <a:endParaRPr lang="en-US" sz="2320" dirty="0"/>
          </a:p>
        </p:txBody>
      </p:sp>
      <p:sp>
        <p:nvSpPr>
          <p:cNvPr id="12" name="Text 4"/>
          <p:cNvSpPr/>
          <p:nvPr/>
        </p:nvSpPr>
        <p:spPr>
          <a:xfrm>
            <a:off x="7699248" y="5303520"/>
            <a:ext cx="581558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Data Processing</a:t>
            </a:r>
            <a:endParaRPr lang="en-US" sz="2320" dirty="0"/>
          </a:p>
        </p:txBody>
      </p:sp>
      <p:sp>
        <p:nvSpPr>
          <p:cNvPr id="13" name="Text 5"/>
          <p:cNvSpPr/>
          <p:nvPr/>
        </p:nvSpPr>
        <p:spPr>
          <a:xfrm>
            <a:off x="7699248" y="7223760"/>
            <a:ext cx="581558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User Interface</a:t>
            </a:r>
            <a:endParaRPr lang="en-US" sz="2320" dirty="0"/>
          </a:p>
        </p:txBody>
      </p:sp>
      <p:sp>
        <p:nvSpPr>
          <p:cNvPr id="14" name="Text 6"/>
          <p:cNvSpPr/>
          <p:nvPr/>
        </p:nvSpPr>
        <p:spPr>
          <a:xfrm>
            <a:off x="7699248" y="5815584"/>
            <a:ext cx="581558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ERP systems for transaction management and Business Intelligence tools for analytics.</a:t>
            </a:r>
            <a:endParaRPr lang="en-US" sz="1850" dirty="0"/>
          </a:p>
        </p:txBody>
      </p:sp>
      <p:sp>
        <p:nvSpPr>
          <p:cNvPr id="15" name="Text 7"/>
          <p:cNvSpPr/>
          <p:nvPr/>
        </p:nvSpPr>
        <p:spPr>
          <a:xfrm>
            <a:off x="859536" y="4041648"/>
            <a:ext cx="12920472"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System Architecture</a:t>
            </a:r>
            <a:endParaRPr lang="en-US" sz="4640" dirty="0"/>
          </a:p>
        </p:txBody>
      </p:sp>
      <p:sp>
        <p:nvSpPr>
          <p:cNvPr id="16" name="Text 8"/>
          <p:cNvSpPr/>
          <p:nvPr/>
        </p:nvSpPr>
        <p:spPr>
          <a:xfrm>
            <a:off x="7699248" y="7735824"/>
            <a:ext cx="5815584" cy="320040"/>
          </a:xfrm>
          <a:prstGeom prst="rect">
            <a:avLst/>
          </a:prstGeom>
          <a:noFill/>
          <a:ln/>
        </p:spPr>
        <p:txBody>
          <a:bodyPr wrap="non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Dashboards for real-time monitoring and reporting.</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40892-1705-17B8-99CB-D54127058E42}"/>
              </a:ext>
            </a:extLst>
          </p:cNvPr>
          <p:cNvPicPr>
            <a:picLocks noChangeAspect="1"/>
          </p:cNvPicPr>
          <p:nvPr/>
        </p:nvPicPr>
        <p:blipFill>
          <a:blip r:embed="rId2"/>
          <a:stretch>
            <a:fillRect/>
          </a:stretch>
        </p:blipFill>
        <p:spPr>
          <a:xfrm>
            <a:off x="1724098" y="1319249"/>
            <a:ext cx="11154284" cy="6289116"/>
          </a:xfrm>
          <a:prstGeom prst="rect">
            <a:avLst/>
          </a:prstGeom>
        </p:spPr>
      </p:pic>
    </p:spTree>
    <p:extLst>
      <p:ext uri="{BB962C8B-B14F-4D97-AF65-F5344CB8AC3E}">
        <p14:creationId xmlns:p14="http://schemas.microsoft.com/office/powerpoint/2010/main" val="330422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46920" y="36576"/>
            <a:ext cx="4956048" cy="8174736"/>
          </a:xfrm>
          <a:prstGeom prst="rect">
            <a:avLst/>
          </a:prstGeom>
        </p:spPr>
      </p:pic>
      <p:pic>
        <p:nvPicPr>
          <p:cNvPr id="4" name="Image 2" descr="preencoded.png"/>
          <p:cNvPicPr>
            <a:picLocks noChangeAspect="1"/>
          </p:cNvPicPr>
          <p:nvPr/>
        </p:nvPicPr>
        <p:blipFill>
          <a:blip r:embed="rId5"/>
          <a:stretch>
            <a:fillRect/>
          </a:stretch>
        </p:blipFill>
        <p:spPr>
          <a:xfrm>
            <a:off x="877824" y="6501384"/>
            <a:ext cx="539496" cy="539496"/>
          </a:xfrm>
          <a:prstGeom prst="rect">
            <a:avLst/>
          </a:prstGeom>
        </p:spPr>
      </p:pic>
      <p:pic>
        <p:nvPicPr>
          <p:cNvPr id="5" name="Image 3" descr="preencoded.png"/>
          <p:cNvPicPr>
            <a:picLocks noChangeAspect="1"/>
          </p:cNvPicPr>
          <p:nvPr/>
        </p:nvPicPr>
        <p:blipFill>
          <a:blip r:embed="rId5"/>
          <a:stretch>
            <a:fillRect/>
          </a:stretch>
        </p:blipFill>
        <p:spPr>
          <a:xfrm>
            <a:off x="877824" y="3776472"/>
            <a:ext cx="539496" cy="539496"/>
          </a:xfrm>
          <a:prstGeom prst="rect">
            <a:avLst/>
          </a:prstGeom>
        </p:spPr>
      </p:pic>
      <p:pic>
        <p:nvPicPr>
          <p:cNvPr id="6" name="Image 4" descr="preencoded.png"/>
          <p:cNvPicPr>
            <a:picLocks noChangeAspect="1"/>
          </p:cNvPicPr>
          <p:nvPr/>
        </p:nvPicPr>
        <p:blipFill>
          <a:blip r:embed="rId5"/>
          <a:stretch>
            <a:fillRect/>
          </a:stretch>
        </p:blipFill>
        <p:spPr>
          <a:xfrm>
            <a:off x="877824" y="5138928"/>
            <a:ext cx="539496" cy="539496"/>
          </a:xfrm>
          <a:prstGeom prst="rect">
            <a:avLst/>
          </a:prstGeom>
        </p:spPr>
      </p:pic>
      <p:pic>
        <p:nvPicPr>
          <p:cNvPr id="7" name="Image 5" descr="preencoded.png"/>
          <p:cNvPicPr>
            <a:picLocks noChangeAspect="1"/>
          </p:cNvPicPr>
          <p:nvPr/>
        </p:nvPicPr>
        <p:blipFill>
          <a:blip r:embed="rId5"/>
          <a:stretch>
            <a:fillRect/>
          </a:stretch>
        </p:blipFill>
        <p:spPr>
          <a:xfrm>
            <a:off x="877824" y="2423160"/>
            <a:ext cx="539496" cy="539496"/>
          </a:xfrm>
          <a:prstGeom prst="rect">
            <a:avLst/>
          </a:prstGeom>
        </p:spPr>
      </p:pic>
      <p:sp>
        <p:nvSpPr>
          <p:cNvPr id="8" name="Text 0"/>
          <p:cNvSpPr/>
          <p:nvPr/>
        </p:nvSpPr>
        <p:spPr>
          <a:xfrm>
            <a:off x="1051560" y="6620256"/>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4</a:t>
            </a:r>
            <a:endParaRPr lang="en-US" sz="2320" dirty="0"/>
          </a:p>
        </p:txBody>
      </p:sp>
      <p:sp>
        <p:nvSpPr>
          <p:cNvPr id="9" name="Text 1"/>
          <p:cNvSpPr/>
          <p:nvPr/>
        </p:nvSpPr>
        <p:spPr>
          <a:xfrm>
            <a:off x="1051560" y="3895344"/>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2</a:t>
            </a:r>
            <a:endParaRPr lang="en-US" sz="2320" dirty="0"/>
          </a:p>
        </p:txBody>
      </p:sp>
      <p:sp>
        <p:nvSpPr>
          <p:cNvPr id="10" name="Text 2"/>
          <p:cNvSpPr/>
          <p:nvPr/>
        </p:nvSpPr>
        <p:spPr>
          <a:xfrm>
            <a:off x="1051560" y="5257800"/>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3</a:t>
            </a:r>
            <a:endParaRPr lang="en-US" sz="2320" dirty="0"/>
          </a:p>
        </p:txBody>
      </p:sp>
      <p:sp>
        <p:nvSpPr>
          <p:cNvPr id="11" name="Text 3"/>
          <p:cNvSpPr/>
          <p:nvPr/>
        </p:nvSpPr>
        <p:spPr>
          <a:xfrm>
            <a:off x="1051560" y="2532888"/>
            <a:ext cx="182880" cy="301752"/>
          </a:xfrm>
          <a:prstGeom prst="rect">
            <a:avLst/>
          </a:prstGeom>
          <a:noFill/>
          <a:ln/>
        </p:spPr>
        <p:txBody>
          <a:bodyPr wrap="none" lIns="0" tIns="0" rIns="0" bIns="0" rtlCol="0" anchor="t"/>
          <a:lstStyle/>
          <a:p>
            <a:pPr marL="0" indent="0" algn="ctr">
              <a:lnSpc>
                <a:spcPts val="2320"/>
              </a:lnSpc>
              <a:buNone/>
            </a:pPr>
            <a:r>
              <a:rPr lang="en-US" sz="2320" dirty="0">
                <a:solidFill>
                  <a:srgbClr val="FFFFFF"/>
                </a:solidFill>
                <a:latin typeface="NotoSerif-NotoSerif-Regular" pitchFamily="34" charset="0"/>
                <a:ea typeface="NotoSerif-NotoSerif-Regular" pitchFamily="34" charset="-122"/>
                <a:cs typeface="NotoSerif-NotoSerif-Regular" pitchFamily="34" charset="-120"/>
              </a:rPr>
              <a:t>1</a:t>
            </a:r>
            <a:endParaRPr lang="en-US" sz="2320" dirty="0"/>
          </a:p>
        </p:txBody>
      </p:sp>
      <p:sp>
        <p:nvSpPr>
          <p:cNvPr id="12" name="Text 4"/>
          <p:cNvSpPr/>
          <p:nvPr/>
        </p:nvSpPr>
        <p:spPr>
          <a:xfrm>
            <a:off x="1700784" y="5650992"/>
            <a:ext cx="7114032" cy="320040"/>
          </a:xfrm>
          <a:prstGeom prst="rect">
            <a:avLst/>
          </a:prstGeom>
          <a:noFill/>
          <a:ln/>
        </p:spPr>
        <p:txBody>
          <a:bodyPr wrap="non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Analyze pricing for improved market positioning.</a:t>
            </a:r>
            <a:endParaRPr lang="en-US" sz="1850" dirty="0"/>
          </a:p>
        </p:txBody>
      </p:sp>
      <p:sp>
        <p:nvSpPr>
          <p:cNvPr id="13" name="Text 5"/>
          <p:cNvSpPr/>
          <p:nvPr/>
        </p:nvSpPr>
        <p:spPr>
          <a:xfrm>
            <a:off x="1700784" y="7004304"/>
            <a:ext cx="7114032" cy="320040"/>
          </a:xfrm>
          <a:prstGeom prst="rect">
            <a:avLst/>
          </a:prstGeom>
          <a:noFill/>
          <a:ln/>
        </p:spPr>
        <p:txBody>
          <a:bodyPr wrap="non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Seamlessly integrate with existing ERP systems.</a:t>
            </a:r>
            <a:endParaRPr lang="en-US" sz="1850" dirty="0"/>
          </a:p>
        </p:txBody>
      </p:sp>
      <p:sp>
        <p:nvSpPr>
          <p:cNvPr id="14" name="Text 6"/>
          <p:cNvSpPr/>
          <p:nvPr/>
        </p:nvSpPr>
        <p:spPr>
          <a:xfrm>
            <a:off x="1700784" y="5138928"/>
            <a:ext cx="711403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Pricing analytics</a:t>
            </a:r>
            <a:endParaRPr lang="en-US" sz="2320" dirty="0"/>
          </a:p>
        </p:txBody>
      </p:sp>
      <p:sp>
        <p:nvSpPr>
          <p:cNvPr id="15" name="Text 7"/>
          <p:cNvSpPr/>
          <p:nvPr/>
        </p:nvSpPr>
        <p:spPr>
          <a:xfrm>
            <a:off x="859536" y="1133856"/>
            <a:ext cx="7973568"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Key Features of the System</a:t>
            </a:r>
            <a:endParaRPr lang="en-US" sz="4640" dirty="0"/>
          </a:p>
        </p:txBody>
      </p:sp>
      <p:sp>
        <p:nvSpPr>
          <p:cNvPr id="16" name="Text 8"/>
          <p:cNvSpPr/>
          <p:nvPr/>
        </p:nvSpPr>
        <p:spPr>
          <a:xfrm>
            <a:off x="1700784" y="6501384"/>
            <a:ext cx="711403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ERP integration</a:t>
            </a:r>
            <a:endParaRPr lang="en-US" sz="2320" dirty="0"/>
          </a:p>
        </p:txBody>
      </p:sp>
      <p:sp>
        <p:nvSpPr>
          <p:cNvPr id="17" name="Text 9"/>
          <p:cNvSpPr/>
          <p:nvPr/>
        </p:nvSpPr>
        <p:spPr>
          <a:xfrm>
            <a:off x="1700784" y="2423160"/>
            <a:ext cx="711403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Real-time tracking</a:t>
            </a:r>
            <a:endParaRPr lang="en-US" sz="2320" dirty="0"/>
          </a:p>
        </p:txBody>
      </p:sp>
      <p:sp>
        <p:nvSpPr>
          <p:cNvPr id="18" name="Text 10"/>
          <p:cNvSpPr/>
          <p:nvPr/>
        </p:nvSpPr>
        <p:spPr>
          <a:xfrm>
            <a:off x="1700784" y="4288536"/>
            <a:ext cx="7114032" cy="320040"/>
          </a:xfrm>
          <a:prstGeom prst="rect">
            <a:avLst/>
          </a:prstGeom>
          <a:noFill/>
          <a:ln/>
        </p:spPr>
        <p:txBody>
          <a:bodyPr wrap="non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Generate reports on crop demand trends automatically.</a:t>
            </a:r>
            <a:endParaRPr lang="en-US" sz="1850" dirty="0"/>
          </a:p>
        </p:txBody>
      </p:sp>
      <p:sp>
        <p:nvSpPr>
          <p:cNvPr id="19" name="Text 11"/>
          <p:cNvSpPr/>
          <p:nvPr/>
        </p:nvSpPr>
        <p:spPr>
          <a:xfrm>
            <a:off x="1700784" y="2926080"/>
            <a:ext cx="7114032" cy="320040"/>
          </a:xfrm>
          <a:prstGeom prst="rect">
            <a:avLst/>
          </a:prstGeom>
          <a:noFill/>
          <a:ln/>
        </p:spPr>
        <p:txBody>
          <a:bodyPr wrap="non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Monitor agricultural produce in real-time.</a:t>
            </a:r>
            <a:endParaRPr lang="en-US" sz="1850" dirty="0"/>
          </a:p>
        </p:txBody>
      </p:sp>
      <p:sp>
        <p:nvSpPr>
          <p:cNvPr id="20" name="Text 12"/>
          <p:cNvSpPr/>
          <p:nvPr/>
        </p:nvSpPr>
        <p:spPr>
          <a:xfrm>
            <a:off x="1700784" y="3776472"/>
            <a:ext cx="711403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Automated reporting</a:t>
            </a:r>
            <a:endParaRPr lang="en-US" sz="232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814816"/>
          </a:xfrm>
          <a:prstGeom prst="rect">
            <a:avLst/>
          </a:prstGeom>
        </p:spPr>
      </p:pic>
      <p:pic>
        <p:nvPicPr>
          <p:cNvPr id="3" name="Image 1" descr="preencoded.png"/>
          <p:cNvPicPr>
            <a:picLocks noChangeAspect="1"/>
          </p:cNvPicPr>
          <p:nvPr/>
        </p:nvPicPr>
        <p:blipFill>
          <a:blip r:embed="rId4"/>
          <a:stretch>
            <a:fillRect/>
          </a:stretch>
        </p:blipFill>
        <p:spPr>
          <a:xfrm>
            <a:off x="36576" y="36576"/>
            <a:ext cx="4956048" cy="8759952"/>
          </a:xfrm>
          <a:prstGeom prst="rect">
            <a:avLst/>
          </a:prstGeom>
        </p:spPr>
      </p:pic>
      <p:pic>
        <p:nvPicPr>
          <p:cNvPr id="4" name="Image 2" descr="preencoded.png"/>
          <p:cNvPicPr>
            <a:picLocks noChangeAspect="1"/>
          </p:cNvPicPr>
          <p:nvPr/>
        </p:nvPicPr>
        <p:blipFill>
          <a:blip r:embed="rId5"/>
          <a:stretch>
            <a:fillRect/>
          </a:stretch>
        </p:blipFill>
        <p:spPr>
          <a:xfrm>
            <a:off x="9985248" y="5605272"/>
            <a:ext cx="758952" cy="758952"/>
          </a:xfrm>
          <a:prstGeom prst="rect">
            <a:avLst/>
          </a:prstGeom>
        </p:spPr>
      </p:pic>
      <p:pic>
        <p:nvPicPr>
          <p:cNvPr id="5" name="Image 3" descr="preencoded.png"/>
          <p:cNvPicPr>
            <a:picLocks noChangeAspect="1"/>
          </p:cNvPicPr>
          <p:nvPr/>
        </p:nvPicPr>
        <p:blipFill>
          <a:blip r:embed="rId6"/>
          <a:stretch>
            <a:fillRect/>
          </a:stretch>
        </p:blipFill>
        <p:spPr>
          <a:xfrm>
            <a:off x="9985248" y="2670048"/>
            <a:ext cx="758952" cy="758952"/>
          </a:xfrm>
          <a:prstGeom prst="rect">
            <a:avLst/>
          </a:prstGeom>
        </p:spPr>
      </p:pic>
      <p:pic>
        <p:nvPicPr>
          <p:cNvPr id="6" name="Image 4" descr="preencoded.png"/>
          <p:cNvPicPr>
            <a:picLocks noChangeAspect="1"/>
          </p:cNvPicPr>
          <p:nvPr/>
        </p:nvPicPr>
        <p:blipFill>
          <a:blip r:embed="rId7"/>
          <a:stretch>
            <a:fillRect/>
          </a:stretch>
        </p:blipFill>
        <p:spPr>
          <a:xfrm>
            <a:off x="5824728" y="2670048"/>
            <a:ext cx="758952" cy="758952"/>
          </a:xfrm>
          <a:prstGeom prst="rect">
            <a:avLst/>
          </a:prstGeom>
        </p:spPr>
      </p:pic>
      <p:pic>
        <p:nvPicPr>
          <p:cNvPr id="7" name="Image 5" descr="preencoded.png"/>
          <p:cNvPicPr>
            <a:picLocks noChangeAspect="1"/>
          </p:cNvPicPr>
          <p:nvPr/>
        </p:nvPicPr>
        <p:blipFill>
          <a:blip r:embed="rId8"/>
          <a:stretch>
            <a:fillRect/>
          </a:stretch>
        </p:blipFill>
        <p:spPr>
          <a:xfrm>
            <a:off x="5733288" y="5605272"/>
            <a:ext cx="950976" cy="758952"/>
          </a:xfrm>
          <a:prstGeom prst="rect">
            <a:avLst/>
          </a:prstGeom>
        </p:spPr>
      </p:pic>
      <p:sp>
        <p:nvSpPr>
          <p:cNvPr id="8" name="Text 0"/>
          <p:cNvSpPr/>
          <p:nvPr/>
        </p:nvSpPr>
        <p:spPr>
          <a:xfrm>
            <a:off x="9985248" y="7168896"/>
            <a:ext cx="3776472"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Boosted profitability for farmers and retailers.</a:t>
            </a:r>
            <a:endParaRPr lang="en-US" sz="1850" dirty="0"/>
          </a:p>
        </p:txBody>
      </p:sp>
      <p:sp>
        <p:nvSpPr>
          <p:cNvPr id="9" name="Text 1"/>
          <p:cNvSpPr/>
          <p:nvPr/>
        </p:nvSpPr>
        <p:spPr>
          <a:xfrm>
            <a:off x="9985248" y="3721608"/>
            <a:ext cx="377647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Reduced Wastage</a:t>
            </a:r>
            <a:endParaRPr lang="en-US" sz="2320" dirty="0"/>
          </a:p>
        </p:txBody>
      </p:sp>
      <p:sp>
        <p:nvSpPr>
          <p:cNvPr id="10" name="Text 2"/>
          <p:cNvSpPr/>
          <p:nvPr/>
        </p:nvSpPr>
        <p:spPr>
          <a:xfrm>
            <a:off x="5824728" y="4233672"/>
            <a:ext cx="3776472"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Enhanced supply chain efficiency through better tracking.</a:t>
            </a:r>
            <a:endParaRPr lang="en-US" sz="1850" dirty="0"/>
          </a:p>
        </p:txBody>
      </p:sp>
      <p:sp>
        <p:nvSpPr>
          <p:cNvPr id="11" name="Text 3"/>
          <p:cNvSpPr/>
          <p:nvPr/>
        </p:nvSpPr>
        <p:spPr>
          <a:xfrm>
            <a:off x="5824728" y="3721608"/>
            <a:ext cx="377647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Improved Efficiency</a:t>
            </a:r>
            <a:endParaRPr lang="en-US" sz="2320" dirty="0"/>
          </a:p>
        </p:txBody>
      </p:sp>
      <p:sp>
        <p:nvSpPr>
          <p:cNvPr id="12" name="Text 4"/>
          <p:cNvSpPr/>
          <p:nvPr/>
        </p:nvSpPr>
        <p:spPr>
          <a:xfrm>
            <a:off x="5815584" y="923544"/>
            <a:ext cx="7973568" cy="1481328"/>
          </a:xfrm>
          <a:prstGeom prst="rect">
            <a:avLst/>
          </a:prstGeom>
          <a:noFill/>
          <a:ln/>
        </p:spPr>
        <p:txBody>
          <a:bodyPr wrap="squar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Benefits of Implementing MIS</a:t>
            </a:r>
            <a:endParaRPr lang="en-US" sz="4640" dirty="0"/>
          </a:p>
        </p:txBody>
      </p:sp>
      <p:sp>
        <p:nvSpPr>
          <p:cNvPr id="13" name="Text 5"/>
          <p:cNvSpPr/>
          <p:nvPr/>
        </p:nvSpPr>
        <p:spPr>
          <a:xfrm>
            <a:off x="5824728" y="7168896"/>
            <a:ext cx="3776472" cy="96012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Enhanced decision-making capabilities with data-driven insights.</a:t>
            </a:r>
            <a:endParaRPr lang="en-US" sz="1850" dirty="0"/>
          </a:p>
        </p:txBody>
      </p:sp>
      <p:sp>
        <p:nvSpPr>
          <p:cNvPr id="14" name="Text 6"/>
          <p:cNvSpPr/>
          <p:nvPr/>
        </p:nvSpPr>
        <p:spPr>
          <a:xfrm>
            <a:off x="9985248" y="4233672"/>
            <a:ext cx="3776472" cy="640080"/>
          </a:xfrm>
          <a:prstGeom prst="rect">
            <a:avLst/>
          </a:prstGeom>
          <a:noFill/>
          <a:ln/>
        </p:spPr>
        <p:txBody>
          <a:bodyPr wrap="square" lIns="0" tIns="0" rIns="0" bIns="0" rtlCol="0" anchor="t"/>
          <a:lstStyle/>
          <a:p>
            <a:pPr marL="0" indent="0" algn="l">
              <a:lnSpc>
                <a:spcPts val="2500"/>
              </a:lnSpc>
              <a:buNone/>
            </a:pPr>
            <a:r>
              <a:rPr lang="en-US" sz="1850" dirty="0">
                <a:solidFill>
                  <a:srgbClr val="595959"/>
                </a:solidFill>
                <a:latin typeface="NotoSerif-NotoSerif-Regular" pitchFamily="34" charset="0"/>
                <a:ea typeface="NotoSerif-NotoSerif-Regular" pitchFamily="34" charset="-122"/>
                <a:cs typeface="NotoSerif-NotoSerif-Regular" pitchFamily="34" charset="-120"/>
              </a:rPr>
              <a:t>Minimized wastage by aligning supply with demand.</a:t>
            </a:r>
            <a:endParaRPr lang="en-US" sz="1850" dirty="0"/>
          </a:p>
        </p:txBody>
      </p:sp>
      <p:sp>
        <p:nvSpPr>
          <p:cNvPr id="15" name="Text 7"/>
          <p:cNvSpPr/>
          <p:nvPr/>
        </p:nvSpPr>
        <p:spPr>
          <a:xfrm>
            <a:off x="9985248" y="6656832"/>
            <a:ext cx="377647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Increased Profitability</a:t>
            </a:r>
            <a:endParaRPr lang="en-US" sz="2320" dirty="0"/>
          </a:p>
        </p:txBody>
      </p:sp>
      <p:sp>
        <p:nvSpPr>
          <p:cNvPr id="16" name="Text 8"/>
          <p:cNvSpPr/>
          <p:nvPr/>
        </p:nvSpPr>
        <p:spPr>
          <a:xfrm>
            <a:off x="5824728" y="6656832"/>
            <a:ext cx="3776472" cy="374904"/>
          </a:xfrm>
          <a:prstGeom prst="rect">
            <a:avLst/>
          </a:prstGeom>
          <a:noFill/>
          <a:ln/>
        </p:spPr>
        <p:txBody>
          <a:bodyPr wrap="none" lIns="0" tIns="0" rIns="0" bIns="0" rtlCol="0" anchor="t"/>
          <a:lstStyle/>
          <a:p>
            <a:pPr marL="0" indent="0" algn="l">
              <a:lnSpc>
                <a:spcPts val="2900"/>
              </a:lnSpc>
              <a:buNone/>
            </a:pPr>
            <a:r>
              <a:rPr lang="en-US" sz="2320" dirty="0">
                <a:solidFill>
                  <a:srgbClr val="413420"/>
                </a:solidFill>
                <a:latin typeface="NotoSerif-NotoSerif-Bold" pitchFamily="34" charset="0"/>
                <a:ea typeface="NotoSerif-NotoSerif-Bold" pitchFamily="34" charset="-122"/>
                <a:cs typeface="NotoSerif-NotoSerif-Bold" pitchFamily="34" charset="-120"/>
              </a:rPr>
              <a:t>Better Decision-Making</a:t>
            </a:r>
            <a:endParaRPr lang="en-US" sz="232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3D0C2-58EE-E84B-002C-FC7B5A62B06F}"/>
              </a:ext>
            </a:extLst>
          </p:cNvPr>
          <p:cNvPicPr>
            <a:picLocks noChangeAspect="1"/>
          </p:cNvPicPr>
          <p:nvPr/>
        </p:nvPicPr>
        <p:blipFill>
          <a:blip r:embed="rId2"/>
          <a:stretch>
            <a:fillRect/>
          </a:stretch>
        </p:blipFill>
        <p:spPr>
          <a:xfrm>
            <a:off x="970241" y="970240"/>
            <a:ext cx="12648037" cy="6261197"/>
          </a:xfrm>
          <a:prstGeom prst="rect">
            <a:avLst/>
          </a:prstGeom>
        </p:spPr>
      </p:pic>
    </p:spTree>
    <p:extLst>
      <p:ext uri="{BB962C8B-B14F-4D97-AF65-F5344CB8AC3E}">
        <p14:creationId xmlns:p14="http://schemas.microsoft.com/office/powerpoint/2010/main" val="147811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36576" y="36576"/>
            <a:ext cx="14575536" cy="3355848"/>
          </a:xfrm>
          <a:prstGeom prst="rect">
            <a:avLst/>
          </a:prstGeom>
        </p:spPr>
      </p:pic>
      <p:pic>
        <p:nvPicPr>
          <p:cNvPr id="4" name="Image 2" descr="preencoded.png"/>
          <p:cNvPicPr>
            <a:picLocks noChangeAspect="1"/>
          </p:cNvPicPr>
          <p:nvPr/>
        </p:nvPicPr>
        <p:blipFill>
          <a:blip r:embed="rId5"/>
          <a:stretch>
            <a:fillRect/>
          </a:stretch>
        </p:blipFill>
        <p:spPr>
          <a:xfrm>
            <a:off x="9646920" y="5056632"/>
            <a:ext cx="4123944" cy="1975104"/>
          </a:xfrm>
          <a:prstGeom prst="rect">
            <a:avLst/>
          </a:prstGeom>
        </p:spPr>
      </p:pic>
      <p:pic>
        <p:nvPicPr>
          <p:cNvPr id="5" name="Image 3" descr="preencoded.png"/>
          <p:cNvPicPr>
            <a:picLocks noChangeAspect="1"/>
          </p:cNvPicPr>
          <p:nvPr/>
        </p:nvPicPr>
        <p:blipFill>
          <a:blip r:embed="rId5"/>
          <a:stretch>
            <a:fillRect/>
          </a:stretch>
        </p:blipFill>
        <p:spPr>
          <a:xfrm>
            <a:off x="877824" y="5056632"/>
            <a:ext cx="4123944" cy="1975104"/>
          </a:xfrm>
          <a:prstGeom prst="rect">
            <a:avLst/>
          </a:prstGeom>
        </p:spPr>
      </p:pic>
      <p:pic>
        <p:nvPicPr>
          <p:cNvPr id="6" name="Image 4" descr="preencoded.png"/>
          <p:cNvPicPr>
            <a:picLocks noChangeAspect="1"/>
          </p:cNvPicPr>
          <p:nvPr/>
        </p:nvPicPr>
        <p:blipFill>
          <a:blip r:embed="rId5"/>
          <a:stretch>
            <a:fillRect/>
          </a:stretch>
        </p:blipFill>
        <p:spPr>
          <a:xfrm>
            <a:off x="5257800" y="5056632"/>
            <a:ext cx="4123944" cy="1975104"/>
          </a:xfrm>
          <a:prstGeom prst="rect">
            <a:avLst/>
          </a:prstGeom>
        </p:spPr>
      </p:pic>
      <p:sp>
        <p:nvSpPr>
          <p:cNvPr id="7" name="Text 0"/>
          <p:cNvSpPr/>
          <p:nvPr/>
        </p:nvSpPr>
        <p:spPr>
          <a:xfrm>
            <a:off x="1124712" y="5815584"/>
            <a:ext cx="3621024" cy="96012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Conducting surveys and interviews with farmers and retailers.</a:t>
            </a:r>
            <a:endParaRPr lang="en-US" sz="1850" dirty="0"/>
          </a:p>
        </p:txBody>
      </p:sp>
      <p:sp>
        <p:nvSpPr>
          <p:cNvPr id="8" name="Text 1"/>
          <p:cNvSpPr/>
          <p:nvPr/>
        </p:nvSpPr>
        <p:spPr>
          <a:xfrm>
            <a:off x="9893808" y="5303520"/>
            <a:ext cx="362102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Market Analysis Reports</a:t>
            </a:r>
            <a:endParaRPr lang="en-US" sz="2320" dirty="0"/>
          </a:p>
        </p:txBody>
      </p:sp>
      <p:sp>
        <p:nvSpPr>
          <p:cNvPr id="9" name="Text 2"/>
          <p:cNvSpPr/>
          <p:nvPr/>
        </p:nvSpPr>
        <p:spPr>
          <a:xfrm>
            <a:off x="5513832" y="5303520"/>
            <a:ext cx="362102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IoT Devices</a:t>
            </a:r>
            <a:endParaRPr lang="en-US" sz="2320" dirty="0"/>
          </a:p>
        </p:txBody>
      </p:sp>
      <p:sp>
        <p:nvSpPr>
          <p:cNvPr id="10" name="Text 3"/>
          <p:cNvSpPr/>
          <p:nvPr/>
        </p:nvSpPr>
        <p:spPr>
          <a:xfrm>
            <a:off x="9893808" y="5815584"/>
            <a:ext cx="362102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Analyzing market reports for demand forecasting.</a:t>
            </a:r>
            <a:endParaRPr lang="en-US" sz="1850" dirty="0"/>
          </a:p>
        </p:txBody>
      </p:sp>
      <p:sp>
        <p:nvSpPr>
          <p:cNvPr id="11" name="Text 4"/>
          <p:cNvSpPr/>
          <p:nvPr/>
        </p:nvSpPr>
        <p:spPr>
          <a:xfrm>
            <a:off x="5513832" y="5815584"/>
            <a:ext cx="3621024" cy="640080"/>
          </a:xfrm>
          <a:prstGeom prst="rect">
            <a:avLst/>
          </a:prstGeom>
          <a:noFill/>
          <a:ln/>
        </p:spPr>
        <p:txBody>
          <a:bodyPr wrap="square" lIns="0" tIns="0" rIns="0" bIns="0" rtlCol="0" anchor="t"/>
          <a:lstStyle/>
          <a:p>
            <a:pPr marL="0" indent="0" algn="l">
              <a:lnSpc>
                <a:spcPts val="2500"/>
              </a:lnSpc>
              <a:buNone/>
            </a:pPr>
            <a:r>
              <a:rPr lang="en-US" sz="1850" dirty="0">
                <a:solidFill>
                  <a:srgbClr val="A6A6A6"/>
                </a:solidFill>
                <a:latin typeface="NotoSerif-NotoSerif-Regular" pitchFamily="34" charset="0"/>
                <a:ea typeface="NotoSerif-NotoSerif-Regular" pitchFamily="34" charset="-122"/>
                <a:cs typeface="NotoSerif-NotoSerif-Regular" pitchFamily="34" charset="-120"/>
              </a:rPr>
              <a:t>Utilizing IoT devices for real-time data gathering.</a:t>
            </a:r>
            <a:endParaRPr lang="en-US" sz="1850" dirty="0"/>
          </a:p>
        </p:txBody>
      </p:sp>
      <p:sp>
        <p:nvSpPr>
          <p:cNvPr id="12" name="Text 5"/>
          <p:cNvSpPr/>
          <p:nvPr/>
        </p:nvSpPr>
        <p:spPr>
          <a:xfrm>
            <a:off x="859536" y="4041648"/>
            <a:ext cx="12920472" cy="740664"/>
          </a:xfrm>
          <a:prstGeom prst="rect">
            <a:avLst/>
          </a:prstGeom>
          <a:noFill/>
          <a:ln/>
        </p:spPr>
        <p:txBody>
          <a:bodyPr wrap="none" lIns="0" tIns="0" rIns="0" bIns="0" rtlCol="0" anchor="t"/>
          <a:lstStyle/>
          <a:p>
            <a:pPr marL="0" indent="0" algn="l">
              <a:lnSpc>
                <a:spcPts val="5800"/>
              </a:lnSpc>
              <a:buNone/>
            </a:pPr>
            <a:r>
              <a:rPr lang="en-US" sz="4640" dirty="0">
                <a:solidFill>
                  <a:srgbClr val="413420"/>
                </a:solidFill>
                <a:latin typeface="NotoSerif-NotoSerif-Bold" pitchFamily="34" charset="0"/>
                <a:ea typeface="NotoSerif-NotoSerif-Bold" pitchFamily="34" charset="-122"/>
                <a:cs typeface="NotoSerif-NotoSerif-Bold" pitchFamily="34" charset="-120"/>
              </a:rPr>
              <a:t>Data Collection Methods</a:t>
            </a:r>
            <a:endParaRPr lang="en-US" sz="4640" dirty="0"/>
          </a:p>
        </p:txBody>
      </p:sp>
      <p:sp>
        <p:nvSpPr>
          <p:cNvPr id="13" name="Text 6"/>
          <p:cNvSpPr/>
          <p:nvPr/>
        </p:nvSpPr>
        <p:spPr>
          <a:xfrm>
            <a:off x="1124712" y="5303520"/>
            <a:ext cx="3621024" cy="374904"/>
          </a:xfrm>
          <a:prstGeom prst="rect">
            <a:avLst/>
          </a:prstGeom>
          <a:noFill/>
          <a:ln/>
        </p:spPr>
        <p:txBody>
          <a:bodyPr wrap="none" lIns="0" tIns="0" rIns="0" bIns="0" rtlCol="0" anchor="t"/>
          <a:lstStyle/>
          <a:p>
            <a:pPr marL="0" indent="0" algn="l">
              <a:lnSpc>
                <a:spcPts val="2900"/>
              </a:lnSpc>
              <a:buNone/>
            </a:pPr>
            <a:r>
              <a:rPr lang="en-US" sz="2320" dirty="0">
                <a:solidFill>
                  <a:srgbClr val="A6A6A6"/>
                </a:solidFill>
                <a:latin typeface="NotoSerif-NotoSerif-Bold" pitchFamily="34" charset="0"/>
                <a:ea typeface="NotoSerif-NotoSerif-Bold" pitchFamily="34" charset="-122"/>
                <a:cs typeface="NotoSerif-NotoSerif-Bold" pitchFamily="34" charset="-120"/>
              </a:rPr>
              <a:t>Surveys and Interviews</a:t>
            </a:r>
            <a:endParaRPr lang="en-US" sz="232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657</Words>
  <Application>Microsoft Office PowerPoint</Application>
  <PresentationFormat>Custom</PresentationFormat>
  <Paragraphs>148</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Cambria</vt:lpstr>
      <vt:lpstr>NotoSerif-NotoSerif-Bold</vt:lpstr>
      <vt:lpstr>NotoSerif-NotoSerif-Regular</vt:lpstr>
      <vt:lpstr>Office Theme</vt:lpstr>
      <vt:lpstr>                                                                                                                                                                                        SIMATS ENGINEERING COLLEGE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roghit v</cp:lastModifiedBy>
  <cp:revision>4</cp:revision>
  <dcterms:created xsi:type="dcterms:W3CDTF">2025-02-18T05:48:55Z</dcterms:created>
  <dcterms:modified xsi:type="dcterms:W3CDTF">2025-02-19T07:58:43Z</dcterms:modified>
</cp:coreProperties>
</file>